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2" r:id="rId4"/>
    <p:sldId id="261" r:id="rId5"/>
    <p:sldId id="263" r:id="rId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432"/>
    <a:srgbClr val="007A48"/>
    <a:srgbClr val="8A8C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45BD1-84B8-42A2-A81F-E1AABD48CAA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A3873-7F4B-41FF-B4BE-8D3DE0E94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A3873-7F4B-41FF-B4BE-8D3DE0E949F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A1987-9685-4CDA-9718-9D98744A5D7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1dd179289adff912da90d617f59b9c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4796248" cy="3744416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08015"/>
            <a:ext cx="2161032" cy="1078992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6" y="318070"/>
            <a:ext cx="1122041" cy="109470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47664" y="260648"/>
            <a:ext cx="35283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ПОКРОВСЬКЕ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ОБ</a:t>
            </a:r>
            <a:r>
              <a:rPr lang="en-US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ЄДНАНЕ УПРАВЛІННЯ</a:t>
            </a:r>
            <a:r>
              <a:rPr lang="uk-UA" b="1" noProof="0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 ПЕНСІЙНОГО ФОНДУ УКРАЇНИ  ДОНЕЦЬКОЇ ОБЛАСТІ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7A48"/>
              </a:solidFill>
              <a:effectLst/>
              <a:uLnTx/>
              <a:uFillTx/>
              <a:latin typeface="Akrobat ExtraBold" pitchFamily="50" charset="-52"/>
              <a:ea typeface="Akrobat ExtraBold" charset="0"/>
              <a:cs typeface="Akrobat ExtraBold" charset="0"/>
            </a:endParaRPr>
          </a:p>
        </p:txBody>
      </p:sp>
      <p:pic>
        <p:nvPicPr>
          <p:cNvPr id="9" name="Изображение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6" y="1488915"/>
            <a:ext cx="8512461" cy="112413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195736" y="1484784"/>
            <a:ext cx="52569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07904" y="1628800"/>
            <a:ext cx="5436096" cy="1296144"/>
          </a:xfrm>
          <a:prstGeom prst="rect">
            <a:avLst/>
          </a:prstGeom>
          <a:solidFill>
            <a:srgbClr val="007A4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0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algn="ctr"/>
            <a:r>
              <a:rPr lang="uk-UA" sz="2800" b="1" cap="all" dirty="0" smtClean="0">
                <a:solidFill>
                  <a:schemeClr val="bg1"/>
                </a:solidFill>
                <a:latin typeface="Akrobat" pitchFamily="50" charset="-52"/>
              </a:rPr>
              <a:t>ЕЛЕКТРОННА ТРУДОВА </a:t>
            </a:r>
          </a:p>
          <a:p>
            <a:pPr algn="ctr"/>
            <a:r>
              <a:rPr lang="uk-UA" sz="2800" b="1" cap="all" dirty="0" smtClean="0">
                <a:solidFill>
                  <a:schemeClr val="bg1"/>
                </a:solidFill>
                <a:latin typeface="Akrobat" pitchFamily="50" charset="-52"/>
              </a:rPr>
              <a:t>КНИЖКА – ЗРУЧНИЙ СЕРВІС </a:t>
            </a:r>
          </a:p>
          <a:p>
            <a:pPr algn="ctr"/>
            <a:r>
              <a:rPr lang="uk-UA" sz="2800" b="1" cap="all" dirty="0" smtClean="0">
                <a:solidFill>
                  <a:schemeClr val="bg1"/>
                </a:solidFill>
                <a:latin typeface="Akrobat" pitchFamily="50" charset="-52"/>
              </a:rPr>
              <a:t>ДЛЯ КОЖНОГО</a:t>
            </a:r>
            <a:r>
              <a:rPr lang="uk-UA" sz="2800" dirty="0" smtClean="0">
                <a:solidFill>
                  <a:schemeClr val="bg1"/>
                </a:solidFill>
                <a:latin typeface="Akrobat" pitchFamily="50" charset="-52"/>
              </a:rPr>
              <a:t> </a:t>
            </a:r>
            <a:endParaRPr lang="uk-UA" sz="2800" b="1" dirty="0">
              <a:solidFill>
                <a:schemeClr val="bg1"/>
              </a:solidFill>
              <a:latin typeface="Akrobat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39952" y="2924944"/>
            <a:ext cx="5004048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uk-UA" b="1" cap="all" dirty="0" smtClean="0">
                <a:solidFill>
                  <a:schemeClr val="bg1"/>
                </a:solidFill>
              </a:rPr>
              <a:t>ВІДСКАНОВАНА ТРУДОВА КНИЖКА МОЖЕ </a:t>
            </a:r>
          </a:p>
          <a:p>
            <a:pPr algn="ctr"/>
            <a:r>
              <a:rPr lang="uk-UA" b="1" cap="all" dirty="0" smtClean="0">
                <a:solidFill>
                  <a:schemeClr val="bg1"/>
                </a:solidFill>
              </a:rPr>
              <a:t>БУТИ </a:t>
            </a:r>
            <a:r>
              <a:rPr lang="uk-UA" b="1" cap="all" dirty="0" err="1" smtClean="0">
                <a:solidFill>
                  <a:schemeClr val="bg1"/>
                </a:solidFill>
              </a:rPr>
              <a:t>ПОДАНа</a:t>
            </a:r>
            <a:r>
              <a:rPr lang="uk-UA" b="1" cap="all" dirty="0" smtClean="0">
                <a:solidFill>
                  <a:schemeClr val="bg1"/>
                </a:solidFill>
              </a:rPr>
              <a:t> </a:t>
            </a:r>
            <a:endParaRPr lang="uk-UA" b="1" dirty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19872" y="5301208"/>
            <a:ext cx="5724128" cy="10464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buSzPct val="162000"/>
              <a:buBlip>
                <a:blip r:embed="rId6"/>
              </a:buBlip>
            </a:pPr>
            <a:r>
              <a:rPr lang="uk-UA" sz="1600" b="1" cap="all" dirty="0" smtClean="0">
                <a:solidFill>
                  <a:srgbClr val="007A48"/>
                </a:solidFill>
                <a:latin typeface="Akrobat" pitchFamily="50" charset="-52"/>
              </a:rPr>
              <a:t>ОТРИМУЙ ЕЛЕКТРОННІ ПОСЛУГИ, ЗАРЕЄСТРУВАВШИСЬ </a:t>
            </a:r>
          </a:p>
          <a:p>
            <a:pPr algn="ctr">
              <a:buSzPct val="162000"/>
              <a:buBlip>
                <a:blip r:embed="rId6"/>
              </a:buBlip>
            </a:pPr>
            <a:r>
              <a:rPr lang="uk-UA" sz="1600" b="1" cap="all" dirty="0" smtClean="0">
                <a:solidFill>
                  <a:srgbClr val="007A48"/>
                </a:solidFill>
                <a:latin typeface="Akrobat" pitchFamily="50" charset="-52"/>
              </a:rPr>
              <a:t>НА ВЕБПОРТАЛІ ПЕНСІЙНОГО ФОНДУ УКРАЇНИ, </a:t>
            </a:r>
          </a:p>
          <a:p>
            <a:pPr algn="ctr">
              <a:buSzPct val="162000"/>
              <a:buBlip>
                <a:blip r:embed="rId6"/>
              </a:buBlip>
            </a:pPr>
            <a:r>
              <a:rPr lang="uk-UA" sz="1600" b="1" cap="all" dirty="0" smtClean="0">
                <a:solidFill>
                  <a:srgbClr val="007A48"/>
                </a:solidFill>
                <a:latin typeface="Akrobat" pitchFamily="50" charset="-52"/>
              </a:rPr>
              <a:t>НЕ ВИХОДЯЧІ З ДОМУ! </a:t>
            </a:r>
            <a:endParaRPr lang="uk-UA" sz="1600" b="1" dirty="0" smtClean="0">
              <a:solidFill>
                <a:srgbClr val="007A48"/>
              </a:solidFill>
              <a:latin typeface="Akrobat" pitchFamily="50" charset="-52"/>
              <a:ea typeface="Akrobat ExtraBold" charset="0"/>
              <a:cs typeface="Akrobat ExtraBold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uk-UA" sz="14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6211668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cap="all" dirty="0" smtClean="0">
                <a:solidFill>
                  <a:schemeClr val="bg1"/>
                </a:solidFill>
                <a:latin typeface="Akrobat" pitchFamily="50" charset="-52"/>
              </a:rPr>
              <a:t>БЕЗКОШТОВНО </a:t>
            </a:r>
            <a:endParaRPr lang="uk-UA" b="1" dirty="0">
              <a:solidFill>
                <a:schemeClr val="bg1"/>
              </a:solidFill>
              <a:latin typeface="Akrobat" pitchFamily="50" charset="-52"/>
              <a:ea typeface="Akrobat ExtraBold" charset="0"/>
              <a:cs typeface="Akrobat ExtraBold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403648" y="6309320"/>
            <a:ext cx="2016224" cy="360040"/>
          </a:xfrm>
          <a:prstGeom prst="roundRect">
            <a:avLst/>
          </a:prstGeom>
          <a:solidFill>
            <a:srgbClr val="92D050"/>
          </a:solidFill>
          <a:ln>
            <a:solidFill>
              <a:srgbClr val="007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solidFill>
                  <a:srgbClr val="007A48"/>
                </a:solidFill>
                <a:latin typeface="Akrobat" pitchFamily="50" charset="-52"/>
              </a:rPr>
              <a:t>БЕЗКОШТОВНО </a:t>
            </a:r>
            <a:endParaRPr lang="uk-UA" b="1" dirty="0">
              <a:solidFill>
                <a:srgbClr val="007A48"/>
              </a:solidFill>
              <a:latin typeface="Akrobat" pitchFamily="50" charset="-52"/>
              <a:ea typeface="Akrobat ExtraBold" charset="0"/>
              <a:cs typeface="Akrobat ExtraBold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211960" y="6309320"/>
            <a:ext cx="2016224" cy="360040"/>
          </a:xfrm>
          <a:prstGeom prst="roundRect">
            <a:avLst/>
          </a:prstGeom>
          <a:solidFill>
            <a:srgbClr val="92D050"/>
          </a:solidFill>
          <a:ln>
            <a:solidFill>
              <a:srgbClr val="007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solidFill>
                  <a:srgbClr val="007A48"/>
                </a:solidFill>
                <a:latin typeface="Akrobat" pitchFamily="50" charset="-52"/>
              </a:rPr>
              <a:t>ЗРУЧНО</a:t>
            </a:r>
            <a:r>
              <a:rPr lang="uk-UA" b="1" cap="all" dirty="0" smtClean="0">
                <a:solidFill>
                  <a:schemeClr val="bg1"/>
                </a:solidFill>
                <a:latin typeface="Akrobat" pitchFamily="50" charset="-52"/>
              </a:rPr>
              <a:t> </a:t>
            </a:r>
            <a:endParaRPr lang="uk-UA" b="1" dirty="0">
              <a:solidFill>
                <a:schemeClr val="bg1"/>
              </a:solidFill>
              <a:latin typeface="Akrobat" pitchFamily="50" charset="-52"/>
              <a:ea typeface="Akrobat ExtraBold" charset="0"/>
              <a:cs typeface="Akrobat ExtraBold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48264" y="6309320"/>
            <a:ext cx="2016224" cy="360040"/>
          </a:xfrm>
          <a:prstGeom prst="roundRect">
            <a:avLst/>
          </a:prstGeom>
          <a:solidFill>
            <a:srgbClr val="92D050"/>
          </a:solidFill>
          <a:ln>
            <a:solidFill>
              <a:srgbClr val="007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solidFill>
                  <a:srgbClr val="007A48"/>
                </a:solidFill>
                <a:latin typeface="Akrobat" pitchFamily="50" charset="-52"/>
              </a:rPr>
              <a:t>СУЧАСНО</a:t>
            </a:r>
            <a:endParaRPr lang="uk-UA" b="1" dirty="0">
              <a:solidFill>
                <a:srgbClr val="007A48"/>
              </a:solidFill>
              <a:latin typeface="Akrobat" pitchFamily="50" charset="-52"/>
              <a:ea typeface="Akrobat ExtraBold" charset="0"/>
              <a:cs typeface="Akrobat ExtraBold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139952" y="4005064"/>
            <a:ext cx="2304256" cy="1080120"/>
          </a:xfrm>
          <a:prstGeom prst="roundRect">
            <a:avLst/>
          </a:prstGeom>
          <a:solidFill>
            <a:srgbClr val="92D050"/>
          </a:solidFill>
          <a:ln w="76200">
            <a:solidFill>
              <a:srgbClr val="FFC4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solidFill>
                  <a:srgbClr val="007A48"/>
                </a:solidFill>
              </a:rPr>
              <a:t>ЗАСТРАХОВАНОЮ ОСОБОЮ ЧЕРЕЗ ПЕРСОНАЛЬНИЙ КАБІНЕТ</a:t>
            </a:r>
            <a:endParaRPr lang="uk-UA" b="1" dirty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660232" y="4005064"/>
            <a:ext cx="2304256" cy="1080120"/>
          </a:xfrm>
          <a:prstGeom prst="roundRect">
            <a:avLst/>
          </a:prstGeom>
          <a:solidFill>
            <a:srgbClr val="92D050"/>
          </a:solidFill>
          <a:ln w="76200">
            <a:solidFill>
              <a:srgbClr val="FFC4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solidFill>
                  <a:srgbClr val="007A48"/>
                </a:solidFill>
              </a:rPr>
              <a:t>РОБОТОДАВЦЕМ ЧЕРЕЗ КАБІНЕТ СТРАХУВАЛЬНИКА</a:t>
            </a:r>
            <a:endParaRPr lang="uk-UA" b="1" dirty="0">
              <a:solidFill>
                <a:schemeClr val="bg1"/>
              </a:solidFill>
              <a:ea typeface="Akrobat ExtraBold" charset="0"/>
              <a:cs typeface="Akrobat ExtraBold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7740352" y="3573016"/>
            <a:ext cx="0" cy="432048"/>
          </a:xfrm>
          <a:prstGeom prst="straightConnector1">
            <a:avLst/>
          </a:prstGeom>
          <a:ln w="76200">
            <a:solidFill>
              <a:srgbClr val="007A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292080" y="3573016"/>
            <a:ext cx="0" cy="432048"/>
          </a:xfrm>
          <a:prstGeom prst="straightConnector1">
            <a:avLst/>
          </a:prstGeom>
          <a:ln w="76200">
            <a:solidFill>
              <a:srgbClr val="007A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9368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852" y="2492896"/>
            <a:ext cx="1678465" cy="1656184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08015"/>
            <a:ext cx="2161032" cy="107899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84" y="6453336"/>
            <a:ext cx="8512461" cy="112413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6" y="318070"/>
            <a:ext cx="1122041" cy="109470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47664" y="260648"/>
            <a:ext cx="35283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ПОКРОВСЬКЕ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ОБ</a:t>
            </a:r>
            <a:r>
              <a:rPr lang="en-US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ЄДНАНЕ УПРАВЛІННЯ</a:t>
            </a:r>
            <a:r>
              <a:rPr lang="uk-UA" b="1" noProof="0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 ПЕНСІЙНОГО ФОНДУ УКРАЇНИ  ДОНЕЦЬКОЇ ОБЛАСТІ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7A48"/>
              </a:solidFill>
              <a:effectLst/>
              <a:uLnTx/>
              <a:uFillTx/>
              <a:latin typeface="Akrobat ExtraBold" pitchFamily="50" charset="-52"/>
              <a:ea typeface="Akrobat ExtraBold" charset="0"/>
              <a:cs typeface="Akrobat ExtraBold" charset="0"/>
            </a:endParaRPr>
          </a:p>
        </p:txBody>
      </p:sp>
      <p:pic>
        <p:nvPicPr>
          <p:cNvPr id="9" name="Изображение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488915"/>
            <a:ext cx="8512461" cy="112413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547664" y="1844824"/>
            <a:ext cx="6336704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ШАНОВНІ  ГРОМАДЯНИ!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0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dirty="0" smtClean="0">
                <a:solidFill>
                  <a:schemeClr val="bg1">
                    <a:lumMod val="50000"/>
                  </a:schemeClr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У разі виникнення питань з пенсійного забезпечення – телефонуйте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dirty="0" smtClean="0">
                <a:solidFill>
                  <a:schemeClr val="bg1">
                    <a:lumMod val="50000"/>
                  </a:schemeClr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на «гарячі лінії» управління: </a:t>
            </a:r>
            <a:endParaRPr lang="uk-UA" sz="3200" b="1" dirty="0" smtClean="0">
              <a:solidFill>
                <a:srgbClr val="007A48"/>
              </a:solidFill>
              <a:latin typeface="Akrobat ExtraBold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4005064"/>
            <a:ext cx="8728485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М. ПОКРОВСЬК:  </a:t>
            </a:r>
            <a:r>
              <a:rPr lang="uk-UA" sz="32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(06239) 2-41-86,  (099) 678 02 73</a:t>
            </a:r>
            <a:r>
              <a:rPr lang="uk-UA" sz="3200" b="1" dirty="0" smtClean="0">
                <a:solidFill>
                  <a:schemeClr val="bg1">
                    <a:lumMod val="50000"/>
                  </a:schemeClr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b="1" dirty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r>
              <a:rPr lang="uk-UA" sz="22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М. МИРНОГРАД:  </a:t>
            </a:r>
            <a:r>
              <a:rPr lang="uk-UA" sz="32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(06239) 6-44-15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	Понеділок-четвер з 10.00 до 19.00, п</a:t>
            </a:r>
            <a:r>
              <a:rPr lang="en-US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en-US" sz="2400" b="1" noProof="1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ятниця</a:t>
            </a: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з 10.00 до 18.00,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	субота-неділя  - вихідний </a:t>
            </a:r>
          </a:p>
        </p:txBody>
      </p:sp>
    </p:spTree>
    <p:extLst>
      <p:ext uri="{BB962C8B-B14F-4D97-AF65-F5344CB8AC3E}">
        <p14:creationId xmlns:p14="http://schemas.microsoft.com/office/powerpoint/2010/main" xmlns="" val="159368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59739614_d4fde339cd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08015"/>
            <a:ext cx="2161032" cy="1078992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88640"/>
            <a:ext cx="1122041" cy="109470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47664" y="260648"/>
            <a:ext cx="35283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ПОКРОВСЬКЕ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ОБ</a:t>
            </a:r>
            <a:r>
              <a:rPr lang="en-US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ЄДНАНЕ УПРАВЛІННЯ</a:t>
            </a:r>
            <a:r>
              <a:rPr lang="uk-UA" b="1" noProof="0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 ПЕНСІЙНОГО ФОНДУ УКРАЇНИ  ДОНЕЦЬКОЇ ОБЛАСТІ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7A48"/>
              </a:solidFill>
              <a:effectLst/>
              <a:uLnTx/>
              <a:uFillTx/>
              <a:latin typeface="Akrobat ExtraBold" pitchFamily="50" charset="-52"/>
              <a:ea typeface="Akrobat ExtraBold" charset="0"/>
              <a:cs typeface="Akrobat ExtraBold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99592" y="1412776"/>
            <a:ext cx="741682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0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4005064"/>
            <a:ext cx="8728485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r>
              <a:rPr lang="uk-UA" sz="2200" b="1" dirty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endParaRPr lang="uk-UA" sz="44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	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70080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err="1" smtClean="0">
                <a:solidFill>
                  <a:srgbClr val="007A48"/>
                </a:solidFill>
                <a:latin typeface="Akrobat Black" pitchFamily="50" charset="-52"/>
              </a:rPr>
              <a:t>Легалізація</a:t>
            </a:r>
            <a:r>
              <a:rPr lang="ru-RU" sz="2400" b="1" cap="all" dirty="0" smtClean="0">
                <a:solidFill>
                  <a:srgbClr val="007A48"/>
                </a:solidFill>
                <a:latin typeface="Akrobat Black" pitchFamily="50" charset="-52"/>
              </a:rPr>
              <a:t> </a:t>
            </a:r>
            <a:r>
              <a:rPr lang="ru-RU" sz="2400" b="1" cap="all" dirty="0" err="1" smtClean="0">
                <a:solidFill>
                  <a:srgbClr val="007A48"/>
                </a:solidFill>
                <a:latin typeface="Akrobat Black" pitchFamily="50" charset="-52"/>
              </a:rPr>
              <a:t>зайнятості</a:t>
            </a:r>
            <a:r>
              <a:rPr lang="ru-RU" sz="2400" b="1" cap="all" dirty="0" smtClean="0">
                <a:solidFill>
                  <a:srgbClr val="007A48"/>
                </a:solidFill>
                <a:latin typeface="Akrobat Black" pitchFamily="50" charset="-52"/>
              </a:rPr>
              <a:t> </a:t>
            </a:r>
            <a:r>
              <a:rPr lang="ru-RU" sz="2400" b="1" cap="all" dirty="0" err="1" smtClean="0">
                <a:solidFill>
                  <a:srgbClr val="007A48"/>
                </a:solidFill>
                <a:latin typeface="Akrobat Black" pitchFamily="50" charset="-52"/>
              </a:rPr>
              <a:t>населення</a:t>
            </a:r>
            <a:r>
              <a:rPr lang="ru-RU" sz="2400" b="1" cap="all" dirty="0" smtClean="0">
                <a:solidFill>
                  <a:srgbClr val="007A48"/>
                </a:solidFill>
                <a:latin typeface="Akrobat Black" pitchFamily="50" charset="-52"/>
              </a:rPr>
              <a:t> та </a:t>
            </a:r>
            <a:r>
              <a:rPr lang="ru-RU" sz="2400" b="1" cap="all" dirty="0" err="1" smtClean="0">
                <a:solidFill>
                  <a:srgbClr val="007A48"/>
                </a:solidFill>
                <a:latin typeface="Akrobat Black" pitchFamily="50" charset="-52"/>
              </a:rPr>
              <a:t>заробітної</a:t>
            </a:r>
            <a:r>
              <a:rPr lang="ru-RU" sz="2400" b="1" cap="all" dirty="0" smtClean="0">
                <a:solidFill>
                  <a:srgbClr val="007A48"/>
                </a:solidFill>
                <a:latin typeface="Akrobat Black" pitchFamily="50" charset="-52"/>
              </a:rPr>
              <a:t> </a:t>
            </a:r>
            <a:endParaRPr lang="ru-RU" sz="2400" b="1" dirty="0" smtClean="0">
              <a:solidFill>
                <a:srgbClr val="007A48"/>
              </a:solidFill>
              <a:latin typeface="Akrobat Black" pitchFamily="50" charset="-52"/>
            </a:endParaRPr>
          </a:p>
          <a:p>
            <a:pPr algn="ctr"/>
            <a:r>
              <a:rPr lang="ru-RU" sz="2400" b="1" cap="all" dirty="0" smtClean="0">
                <a:solidFill>
                  <a:srgbClr val="007A48"/>
                </a:solidFill>
                <a:latin typeface="Akrobat Black" pitchFamily="50" charset="-52"/>
              </a:rPr>
              <a:t>плати – </a:t>
            </a:r>
            <a:r>
              <a:rPr lang="ru-RU" sz="2400" b="1" cap="all" dirty="0" err="1" smtClean="0">
                <a:solidFill>
                  <a:srgbClr val="007A48"/>
                </a:solidFill>
                <a:latin typeface="Akrobat Black" pitchFamily="50" charset="-52"/>
              </a:rPr>
              <a:t>важлива</a:t>
            </a:r>
            <a:r>
              <a:rPr lang="ru-RU" sz="2400" b="1" cap="all" dirty="0" smtClean="0">
                <a:solidFill>
                  <a:srgbClr val="007A48"/>
                </a:solidFill>
                <a:latin typeface="Akrobat Black" pitchFamily="50" charset="-52"/>
              </a:rPr>
              <a:t> тема </a:t>
            </a:r>
            <a:r>
              <a:rPr lang="ru-RU" sz="2400" b="1" cap="all" dirty="0" err="1" smtClean="0">
                <a:solidFill>
                  <a:srgbClr val="007A48"/>
                </a:solidFill>
                <a:latin typeface="Akrobat Black" pitchFamily="50" charset="-52"/>
              </a:rPr>
              <a:t>сьогодення</a:t>
            </a:r>
            <a:endParaRPr lang="ru-RU" sz="2400" b="1" dirty="0" smtClean="0">
              <a:solidFill>
                <a:srgbClr val="007A48"/>
              </a:solidFill>
              <a:latin typeface="Akrobat Black" pitchFamily="50" charset="-52"/>
            </a:endParaRPr>
          </a:p>
          <a:p>
            <a:pPr algn="ctr"/>
            <a:r>
              <a:rPr lang="uk-UA" sz="2400" dirty="0" smtClean="0">
                <a:solidFill>
                  <a:srgbClr val="007A48"/>
                </a:solidFill>
                <a:latin typeface="Akrobat Black" pitchFamily="50" charset="-52"/>
              </a:rPr>
              <a:t> </a:t>
            </a:r>
            <a:endParaRPr lang="ru-RU" sz="2400" dirty="0">
              <a:solidFill>
                <a:srgbClr val="007A48"/>
              </a:solidFill>
              <a:latin typeface="Akrobat Black" pitchFamily="50" charset="-52"/>
            </a:endParaRPr>
          </a:p>
        </p:txBody>
      </p:sp>
      <p:pic>
        <p:nvPicPr>
          <p:cNvPr id="15" name="Рисунок 14" descr="вк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2852936"/>
            <a:ext cx="396044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808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A48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    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ПОКРОВСЬКЕ</a:t>
            </a:r>
            <a:r>
              <a:rPr kumimoji="0" lang="uk-UA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</a:t>
            </a:r>
            <a:r>
              <a:rPr kumimoji="0" lang="uk-UA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ОБ</a:t>
            </a:r>
            <a:r>
              <a:rPr lang="en-US" sz="2000" b="1" dirty="0" smtClean="0">
                <a:solidFill>
                  <a:schemeClr val="bg1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sz="2000" b="1" dirty="0" smtClean="0">
                <a:solidFill>
                  <a:schemeClr val="bg1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ЄДНАНЕ УПРАВЛІННЯ</a:t>
            </a:r>
            <a:r>
              <a:rPr lang="uk-UA" sz="2000" b="1" noProof="0" dirty="0" smtClean="0">
                <a:solidFill>
                  <a:schemeClr val="bg1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 ПЕНСІЙНОГО ФОНДУ УКРАЇНИ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krobat ExtraBold" pitchFamily="50" charset="-52"/>
              <a:ea typeface="Akrobat ExtraBold" charset="0"/>
              <a:cs typeface="Akrobat ExtraBold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619672" y="1916832"/>
            <a:ext cx="6336704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3200" b="1" dirty="0" smtClean="0">
              <a:solidFill>
                <a:srgbClr val="007A48"/>
              </a:solidFill>
              <a:latin typeface="Akrobat ExtraBold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4005064"/>
            <a:ext cx="8728485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endParaRPr lang="uk-UA" sz="2400" b="1" dirty="0" smtClean="0">
              <a:solidFill>
                <a:srgbClr val="8A8C8E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980728"/>
            <a:ext cx="756084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b="1" cap="all" dirty="0" smtClean="0">
                <a:solidFill>
                  <a:srgbClr val="007A48"/>
                </a:solidFill>
                <a:latin typeface="Akrobat Black" pitchFamily="50" charset="-52"/>
              </a:rPr>
              <a:t>Легалізація зайнятості населення та заробітної плати – важлива тема сьогодення</a:t>
            </a:r>
            <a:endParaRPr lang="uk-UA" sz="2800" b="1" dirty="0" smtClean="0">
              <a:solidFill>
                <a:srgbClr val="007A48"/>
              </a:solidFill>
              <a:latin typeface="Akrobat Black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23728" y="2132856"/>
            <a:ext cx="4716016" cy="954107"/>
          </a:xfrm>
          <a:prstGeom prst="rect">
            <a:avLst/>
          </a:prstGeom>
          <a:solidFill>
            <a:srgbClr val="FFC43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8A8C8E"/>
                </a:solidFill>
                <a:latin typeface="Akrobat Black" pitchFamily="50" charset="-52"/>
              </a:rPr>
              <a:t>ЦІНУЙТЕ СЕБЕ І ВИМАГАЙТЕ </a:t>
            </a:r>
          </a:p>
          <a:p>
            <a:pPr algn="ctr"/>
            <a:r>
              <a:rPr lang="uk-UA" sz="2800" b="1" cap="all" dirty="0" smtClean="0">
                <a:solidFill>
                  <a:srgbClr val="8A8C8E"/>
                </a:solidFill>
                <a:latin typeface="Akrobat Black" pitchFamily="50" charset="-52"/>
              </a:rPr>
              <a:t>ГІДНОГО СТАВЛЕННЯ ДО СЕБЕ!</a:t>
            </a:r>
            <a:endParaRPr lang="ru-RU" sz="2800" b="1" dirty="0" smtClean="0">
              <a:solidFill>
                <a:srgbClr val="8A8C8E"/>
              </a:solidFill>
              <a:latin typeface="Akrobat Black" pitchFamily="50" charset="-52"/>
            </a:endParaRPr>
          </a:p>
        </p:txBody>
      </p:sp>
      <p:pic>
        <p:nvPicPr>
          <p:cNvPr id="15" name="Рисунок 14" descr="а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861048"/>
            <a:ext cx="3182580" cy="2117862"/>
          </a:xfrm>
          <a:prstGeom prst="rect">
            <a:avLst/>
          </a:prstGeom>
        </p:spPr>
      </p:pic>
      <p:pic>
        <p:nvPicPr>
          <p:cNvPr id="20" name="Рисунок 19" descr="144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212976"/>
            <a:ext cx="4571999" cy="3456384"/>
          </a:xfrm>
          <a:prstGeom prst="rect">
            <a:avLst/>
          </a:prstGeom>
        </p:spPr>
      </p:pic>
      <p:pic>
        <p:nvPicPr>
          <p:cNvPr id="16" name="Изображение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0"/>
            <a:ext cx="1619672" cy="76470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1030863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</TotalTime>
  <Words>138</Words>
  <Application>Microsoft Office PowerPoint</Application>
  <PresentationFormat>Экран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Basova</dc:creator>
  <cp:lastModifiedBy>Basova</cp:lastModifiedBy>
  <cp:revision>95</cp:revision>
  <dcterms:created xsi:type="dcterms:W3CDTF">2020-10-15T14:25:59Z</dcterms:created>
  <dcterms:modified xsi:type="dcterms:W3CDTF">2021-02-02T12:27:44Z</dcterms:modified>
</cp:coreProperties>
</file>