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59" r:id="rId3"/>
    <p:sldId id="262" r:id="rId4"/>
    <p:sldId id="261" r:id="rId5"/>
    <p:sldId id="263" r:id="rId6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432"/>
    <a:srgbClr val="007A48"/>
    <a:srgbClr val="8A8C8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576" y="13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45BD1-84B8-42A2-A81F-E1AABD48CAA5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0213" cy="4510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A3873-7F4B-41FF-B4BE-8D3DE0E94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BA3873-7F4B-41FF-B4BE-8D3DE0E949F7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A1987-9685-4CDA-9718-9D98744A5D75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419B-F046-431B-B278-94A25E80B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A1987-9685-4CDA-9718-9D98744A5D75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419B-F046-431B-B278-94A25E80B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A1987-9685-4CDA-9718-9D98744A5D75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419B-F046-431B-B278-94A25E80B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A1987-9685-4CDA-9718-9D98744A5D75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419B-F046-431B-B278-94A25E80B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A1987-9685-4CDA-9718-9D98744A5D75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419B-F046-431B-B278-94A25E80B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A1987-9685-4CDA-9718-9D98744A5D75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419B-F046-431B-B278-94A25E80B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A1987-9685-4CDA-9718-9D98744A5D75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419B-F046-431B-B278-94A25E80B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A1987-9685-4CDA-9718-9D98744A5D75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419B-F046-431B-B278-94A25E80B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A1987-9685-4CDA-9718-9D98744A5D75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419B-F046-431B-B278-94A25E80B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A1987-9685-4CDA-9718-9D98744A5D75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419B-F046-431B-B278-94A25E80B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A1987-9685-4CDA-9718-9D98744A5D75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2419B-F046-431B-B278-94A25E80B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A1987-9685-4CDA-9718-9D98744A5D75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2419B-F046-431B-B278-94A25E80B89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Рисунок 38" descr="1dd179289adff912da90d617f59b9cd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700808"/>
            <a:ext cx="4796248" cy="3744416"/>
          </a:xfrm>
          <a:prstGeom prst="rect">
            <a:avLst/>
          </a:prstGeom>
        </p:spPr>
      </p:pic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88224" y="308015"/>
            <a:ext cx="2161032" cy="1078992"/>
          </a:xfrm>
          <a:prstGeom prst="rect">
            <a:avLst/>
          </a:prstGeom>
        </p:spPr>
      </p:pic>
      <p:pic>
        <p:nvPicPr>
          <p:cNvPr id="6" name="Изображение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1606" y="318070"/>
            <a:ext cx="1122041" cy="1094706"/>
          </a:xfrm>
          <a:prstGeom prst="rect">
            <a:avLst/>
          </a:prstGeom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1547664" y="260648"/>
            <a:ext cx="3528392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A48"/>
                </a:solidFill>
                <a:effectLst/>
                <a:uLnTx/>
                <a:uFillTx/>
                <a:latin typeface="Akrobat ExtraBold" pitchFamily="50" charset="-52"/>
                <a:ea typeface="Akrobat ExtraBold" charset="0"/>
                <a:cs typeface="Akrobat ExtraBold" charset="0"/>
              </a:rPr>
              <a:t>ПОКРОВСЬКЕ</a:t>
            </a:r>
            <a:r>
              <a:rPr kumimoji="0" lang="uk-UA" b="1" i="0" u="none" strike="noStrike" kern="1200" cap="none" spc="0" normalizeH="0" noProof="0" dirty="0" smtClean="0">
                <a:ln>
                  <a:noFill/>
                </a:ln>
                <a:solidFill>
                  <a:srgbClr val="007A48"/>
                </a:solidFill>
                <a:effectLst/>
                <a:uLnTx/>
                <a:uFillTx/>
                <a:latin typeface="Akrobat ExtraBold" pitchFamily="50" charset="-52"/>
                <a:ea typeface="Akrobat ExtraBold" charset="0"/>
                <a:cs typeface="Akrobat ExtraBold" charset="0"/>
              </a:rPr>
              <a:t> ОБ</a:t>
            </a:r>
            <a:r>
              <a:rPr lang="en-US" b="1" dirty="0" smtClean="0">
                <a:solidFill>
                  <a:srgbClr val="007A48"/>
                </a:solidFill>
                <a:latin typeface="Akrobat ExtraBold" pitchFamily="50" charset="-52"/>
                <a:ea typeface="Akrobat ExtraBold" charset="0"/>
                <a:cs typeface="Akrobat ExtraBold" charset="0"/>
              </a:rPr>
              <a:t>’</a:t>
            </a:r>
            <a:r>
              <a:rPr lang="uk-UA" b="1" dirty="0" smtClean="0">
                <a:solidFill>
                  <a:srgbClr val="007A48"/>
                </a:solidFill>
                <a:latin typeface="Akrobat ExtraBold" pitchFamily="50" charset="-52"/>
                <a:ea typeface="Akrobat ExtraBold" charset="0"/>
                <a:cs typeface="Akrobat ExtraBold" charset="0"/>
              </a:rPr>
              <a:t>ЄДНАНЕ УПРАВЛІННЯ</a:t>
            </a:r>
            <a:r>
              <a:rPr lang="uk-UA" b="1" noProof="0" dirty="0" smtClean="0">
                <a:solidFill>
                  <a:srgbClr val="007A48"/>
                </a:solidFill>
                <a:latin typeface="Akrobat ExtraBold" pitchFamily="50" charset="-52"/>
                <a:ea typeface="Akrobat ExtraBold" charset="0"/>
                <a:cs typeface="Akrobat ExtraBold" charset="0"/>
              </a:rPr>
              <a:t> ПЕНСІЙНОГО ФОНДУ УКРАЇНИ  ДОНЕЦЬКОЇ ОБЛАСТІ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rgbClr val="007A48"/>
              </a:solidFill>
              <a:effectLst/>
              <a:uLnTx/>
              <a:uFillTx/>
              <a:latin typeface="Akrobat ExtraBold" pitchFamily="50" charset="-52"/>
              <a:ea typeface="Akrobat ExtraBold" charset="0"/>
              <a:cs typeface="Akrobat ExtraBold" charset="0"/>
            </a:endParaRPr>
          </a:p>
        </p:txBody>
      </p:sp>
      <p:pic>
        <p:nvPicPr>
          <p:cNvPr id="9" name="Изображение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1606" y="1488915"/>
            <a:ext cx="8512461" cy="112413"/>
          </a:xfrm>
          <a:prstGeom prst="rect">
            <a:avLst/>
          </a:prstGeom>
        </p:spPr>
      </p:pic>
      <p:sp>
        <p:nvSpPr>
          <p:cNvPr id="12" name="Заголовок 1"/>
          <p:cNvSpPr txBox="1">
            <a:spLocks/>
          </p:cNvSpPr>
          <p:nvPr/>
        </p:nvSpPr>
        <p:spPr>
          <a:xfrm>
            <a:off x="2195736" y="1484784"/>
            <a:ext cx="525698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800" b="1" dirty="0" smtClean="0">
                <a:solidFill>
                  <a:srgbClr val="007A48"/>
                </a:solidFill>
                <a:latin typeface="Akrobat Black" pitchFamily="50" charset="-52"/>
                <a:ea typeface="Akrobat ExtraBold" charset="0"/>
                <a:cs typeface="Akrobat ExtraBold" charset="0"/>
              </a:rPr>
              <a:t>         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000" b="1" dirty="0" smtClean="0">
                <a:solidFill>
                  <a:srgbClr val="007A48"/>
                </a:solidFill>
                <a:latin typeface="Akrobat" pitchFamily="50" charset="-52"/>
                <a:ea typeface="Akrobat ExtraBold" charset="0"/>
                <a:cs typeface="Akrobat ExtraBold" charset="0"/>
              </a:rPr>
              <a:t> </a:t>
            </a: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3707904" y="1628800"/>
            <a:ext cx="5436096" cy="1296144"/>
          </a:xfrm>
          <a:prstGeom prst="rect">
            <a:avLst/>
          </a:prstGeom>
          <a:solidFill>
            <a:srgbClr val="007A48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1000" b="1" dirty="0" smtClean="0">
              <a:solidFill>
                <a:srgbClr val="007A48"/>
              </a:solidFill>
              <a:latin typeface="Akrobat Black" pitchFamily="50" charset="-52"/>
              <a:ea typeface="Akrobat ExtraBold" charset="0"/>
              <a:cs typeface="Akrobat ExtraBold" charset="0"/>
            </a:endParaRPr>
          </a:p>
          <a:p>
            <a:pPr algn="ctr"/>
            <a:r>
              <a:rPr lang="uk-UA" sz="2800" b="1" cap="all" dirty="0" smtClean="0">
                <a:solidFill>
                  <a:schemeClr val="bg1"/>
                </a:solidFill>
                <a:latin typeface="Akrobat" pitchFamily="50" charset="-52"/>
              </a:rPr>
              <a:t>ЕЛЕКТРОННА ТРУДОВА </a:t>
            </a:r>
          </a:p>
          <a:p>
            <a:pPr algn="ctr"/>
            <a:r>
              <a:rPr lang="uk-UA" sz="2800" b="1" cap="all" dirty="0" smtClean="0">
                <a:solidFill>
                  <a:schemeClr val="bg1"/>
                </a:solidFill>
                <a:latin typeface="Akrobat" pitchFamily="50" charset="-52"/>
              </a:rPr>
              <a:t>КНИЖКА – ЗРУЧНИЙ СЕРВІС </a:t>
            </a:r>
          </a:p>
          <a:p>
            <a:pPr algn="ctr"/>
            <a:r>
              <a:rPr lang="uk-UA" sz="2800" b="1" cap="all" dirty="0" smtClean="0">
                <a:solidFill>
                  <a:schemeClr val="bg1"/>
                </a:solidFill>
                <a:latin typeface="Akrobat" pitchFamily="50" charset="-52"/>
              </a:rPr>
              <a:t>ДЛЯ КОЖНОГО</a:t>
            </a:r>
            <a:r>
              <a:rPr lang="uk-UA" sz="2800" dirty="0" smtClean="0">
                <a:solidFill>
                  <a:schemeClr val="bg1"/>
                </a:solidFill>
                <a:latin typeface="Akrobat" pitchFamily="50" charset="-52"/>
              </a:rPr>
              <a:t> </a:t>
            </a:r>
            <a:endParaRPr lang="uk-UA" sz="2800" b="1" dirty="0">
              <a:solidFill>
                <a:schemeClr val="bg1"/>
              </a:solidFill>
              <a:latin typeface="Akrobat" pitchFamily="50" charset="-52"/>
              <a:ea typeface="Akrobat ExtraBold" charset="0"/>
              <a:cs typeface="Akrobat ExtraBold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000" b="1" dirty="0" smtClean="0">
                <a:solidFill>
                  <a:srgbClr val="007A48"/>
                </a:solidFill>
                <a:latin typeface="Akrobat" pitchFamily="50" charset="-52"/>
                <a:ea typeface="Akrobat ExtraBold" charset="0"/>
                <a:cs typeface="Akrobat ExtraBold" charset="0"/>
              </a:rPr>
              <a:t>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139952" y="2924944"/>
            <a:ext cx="5004048" cy="64633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uk-UA" b="1" cap="all" dirty="0" smtClean="0">
                <a:solidFill>
                  <a:schemeClr val="bg1"/>
                </a:solidFill>
              </a:rPr>
              <a:t>ВІДСКАНОВАНА ТРУДОВА КНИЖКА МОЖЕ </a:t>
            </a:r>
          </a:p>
          <a:p>
            <a:pPr algn="ctr"/>
            <a:r>
              <a:rPr lang="uk-UA" b="1" cap="all" dirty="0" smtClean="0">
                <a:solidFill>
                  <a:schemeClr val="bg1"/>
                </a:solidFill>
              </a:rPr>
              <a:t>БУТИ </a:t>
            </a:r>
            <a:r>
              <a:rPr lang="uk-UA" b="1" cap="all" dirty="0" err="1" smtClean="0">
                <a:solidFill>
                  <a:schemeClr val="bg1"/>
                </a:solidFill>
              </a:rPr>
              <a:t>ПОДАНа</a:t>
            </a:r>
            <a:r>
              <a:rPr lang="uk-UA" b="1" cap="all" dirty="0" smtClean="0">
                <a:solidFill>
                  <a:schemeClr val="bg1"/>
                </a:solidFill>
              </a:rPr>
              <a:t> </a:t>
            </a:r>
            <a:endParaRPr lang="uk-UA" b="1" dirty="0">
              <a:solidFill>
                <a:schemeClr val="bg1"/>
              </a:solidFill>
              <a:ea typeface="Akrobat ExtraBold" charset="0"/>
              <a:cs typeface="Akrobat ExtraBold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419872" y="5301208"/>
            <a:ext cx="5724128" cy="10464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buSzPct val="162000"/>
              <a:buBlip>
                <a:blip r:embed="rId6"/>
              </a:buBlip>
            </a:pPr>
            <a:r>
              <a:rPr lang="uk-UA" sz="1600" b="1" cap="all" dirty="0" smtClean="0">
                <a:solidFill>
                  <a:srgbClr val="007A48"/>
                </a:solidFill>
                <a:latin typeface="Akrobat" pitchFamily="50" charset="-52"/>
              </a:rPr>
              <a:t>ОТРИМУЙ ЕЛЕКТРОННІ ПОСЛУГИ, ЗАРЕЄСТРУВАВШИСЬ </a:t>
            </a:r>
          </a:p>
          <a:p>
            <a:pPr algn="ctr">
              <a:buSzPct val="162000"/>
              <a:buBlip>
                <a:blip r:embed="rId6"/>
              </a:buBlip>
            </a:pPr>
            <a:r>
              <a:rPr lang="uk-UA" sz="1600" b="1" cap="all" dirty="0" smtClean="0">
                <a:solidFill>
                  <a:srgbClr val="007A48"/>
                </a:solidFill>
                <a:latin typeface="Akrobat" pitchFamily="50" charset="-52"/>
              </a:rPr>
              <a:t>НА ВЕБПОРТАЛІ ПЕНСІЙНОГО ФОНДУ УКРАЇНИ, </a:t>
            </a:r>
          </a:p>
          <a:p>
            <a:pPr algn="ctr">
              <a:buSzPct val="162000"/>
              <a:buBlip>
                <a:blip r:embed="rId6"/>
              </a:buBlip>
            </a:pPr>
            <a:r>
              <a:rPr lang="uk-UA" sz="1600" b="1" cap="all" dirty="0" smtClean="0">
                <a:solidFill>
                  <a:srgbClr val="007A48"/>
                </a:solidFill>
                <a:latin typeface="Akrobat" pitchFamily="50" charset="-52"/>
              </a:rPr>
              <a:t>НЕ ВИХОДЯЧІ З ДОМУ! </a:t>
            </a:r>
            <a:endParaRPr lang="uk-UA" sz="1600" b="1" dirty="0" smtClean="0">
              <a:solidFill>
                <a:srgbClr val="007A48"/>
              </a:solidFill>
              <a:latin typeface="Akrobat" pitchFamily="50" charset="-52"/>
              <a:ea typeface="Akrobat ExtraBold" charset="0"/>
              <a:cs typeface="Akrobat ExtraBold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uk-UA" sz="1400" b="1" dirty="0" smtClean="0">
                <a:solidFill>
                  <a:srgbClr val="007A48"/>
                </a:solidFill>
                <a:latin typeface="Akrobat" pitchFamily="50" charset="-52"/>
                <a:ea typeface="Akrobat ExtraBold" charset="0"/>
                <a:cs typeface="Akrobat ExtraBold" charset="0"/>
              </a:rPr>
              <a:t> 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251520" y="6211668"/>
            <a:ext cx="42484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cap="all" dirty="0" smtClean="0">
                <a:solidFill>
                  <a:schemeClr val="bg1"/>
                </a:solidFill>
                <a:latin typeface="Akrobat" pitchFamily="50" charset="-52"/>
              </a:rPr>
              <a:t>БЕЗКОШТОВНО </a:t>
            </a:r>
            <a:endParaRPr lang="uk-UA" b="1" dirty="0">
              <a:solidFill>
                <a:schemeClr val="bg1"/>
              </a:solidFill>
              <a:latin typeface="Akrobat" pitchFamily="50" charset="-52"/>
              <a:ea typeface="Akrobat ExtraBold" charset="0"/>
              <a:cs typeface="Akrobat ExtraBold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403648" y="6309320"/>
            <a:ext cx="2016224" cy="360040"/>
          </a:xfrm>
          <a:prstGeom prst="roundRect">
            <a:avLst/>
          </a:prstGeom>
          <a:solidFill>
            <a:srgbClr val="92D050"/>
          </a:solidFill>
          <a:ln>
            <a:solidFill>
              <a:srgbClr val="007A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cap="all" dirty="0" smtClean="0">
                <a:solidFill>
                  <a:srgbClr val="007A48"/>
                </a:solidFill>
                <a:latin typeface="Akrobat" pitchFamily="50" charset="-52"/>
              </a:rPr>
              <a:t>БЕЗКОШТОВНО </a:t>
            </a:r>
            <a:endParaRPr lang="uk-UA" b="1" dirty="0">
              <a:solidFill>
                <a:srgbClr val="007A48"/>
              </a:solidFill>
              <a:latin typeface="Akrobat" pitchFamily="50" charset="-52"/>
              <a:ea typeface="Akrobat ExtraBold" charset="0"/>
              <a:cs typeface="Akrobat ExtraBold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4211960" y="6309320"/>
            <a:ext cx="2016224" cy="360040"/>
          </a:xfrm>
          <a:prstGeom prst="roundRect">
            <a:avLst/>
          </a:prstGeom>
          <a:solidFill>
            <a:srgbClr val="92D050"/>
          </a:solidFill>
          <a:ln>
            <a:solidFill>
              <a:srgbClr val="007A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cap="all" dirty="0" smtClean="0">
                <a:solidFill>
                  <a:srgbClr val="007A48"/>
                </a:solidFill>
                <a:latin typeface="Akrobat" pitchFamily="50" charset="-52"/>
              </a:rPr>
              <a:t>ЗРУЧНО</a:t>
            </a:r>
            <a:r>
              <a:rPr lang="uk-UA" b="1" cap="all" dirty="0" smtClean="0">
                <a:solidFill>
                  <a:schemeClr val="bg1"/>
                </a:solidFill>
                <a:latin typeface="Akrobat" pitchFamily="50" charset="-52"/>
              </a:rPr>
              <a:t> </a:t>
            </a:r>
            <a:endParaRPr lang="uk-UA" b="1" dirty="0">
              <a:solidFill>
                <a:schemeClr val="bg1"/>
              </a:solidFill>
              <a:latin typeface="Akrobat" pitchFamily="50" charset="-52"/>
              <a:ea typeface="Akrobat ExtraBold" charset="0"/>
              <a:cs typeface="Akrobat ExtraBold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6948264" y="6309320"/>
            <a:ext cx="2016224" cy="360040"/>
          </a:xfrm>
          <a:prstGeom prst="roundRect">
            <a:avLst/>
          </a:prstGeom>
          <a:solidFill>
            <a:srgbClr val="92D050"/>
          </a:solidFill>
          <a:ln>
            <a:solidFill>
              <a:srgbClr val="007A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cap="all" dirty="0" smtClean="0">
                <a:solidFill>
                  <a:srgbClr val="007A48"/>
                </a:solidFill>
                <a:latin typeface="Akrobat" pitchFamily="50" charset="-52"/>
              </a:rPr>
              <a:t>СУЧАСНО</a:t>
            </a:r>
            <a:endParaRPr lang="uk-UA" b="1" dirty="0">
              <a:solidFill>
                <a:srgbClr val="007A48"/>
              </a:solidFill>
              <a:latin typeface="Akrobat" pitchFamily="50" charset="-52"/>
              <a:ea typeface="Akrobat ExtraBold" charset="0"/>
              <a:cs typeface="Akrobat ExtraBold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4139952" y="4005064"/>
            <a:ext cx="2304256" cy="1080120"/>
          </a:xfrm>
          <a:prstGeom prst="roundRect">
            <a:avLst/>
          </a:prstGeom>
          <a:solidFill>
            <a:srgbClr val="92D050"/>
          </a:solidFill>
          <a:ln w="76200">
            <a:solidFill>
              <a:srgbClr val="FFC4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cap="all" dirty="0" smtClean="0">
                <a:solidFill>
                  <a:srgbClr val="007A48"/>
                </a:solidFill>
              </a:rPr>
              <a:t>ЗАСТРАХОВАНОЮ ОСОБОЮ ЧЕРЕЗ ПЕРСОНАЛЬНИЙ КАБІНЕТ</a:t>
            </a:r>
            <a:endParaRPr lang="uk-UA" b="1" dirty="0">
              <a:solidFill>
                <a:schemeClr val="bg1"/>
              </a:solidFill>
              <a:ea typeface="Akrobat ExtraBold" charset="0"/>
              <a:cs typeface="Akrobat ExtraBold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6660232" y="4005064"/>
            <a:ext cx="2304256" cy="1080120"/>
          </a:xfrm>
          <a:prstGeom prst="roundRect">
            <a:avLst/>
          </a:prstGeom>
          <a:solidFill>
            <a:srgbClr val="92D050"/>
          </a:solidFill>
          <a:ln w="76200">
            <a:solidFill>
              <a:srgbClr val="FFC4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cap="all" dirty="0" smtClean="0">
                <a:solidFill>
                  <a:srgbClr val="007A48"/>
                </a:solidFill>
              </a:rPr>
              <a:t>РОБОТОДАВЦЕМ ЧЕРЕЗ КАБІНЕТ СТРАХУВАЛЬНИКА</a:t>
            </a:r>
            <a:endParaRPr lang="uk-UA" b="1" dirty="0">
              <a:solidFill>
                <a:schemeClr val="bg1"/>
              </a:solidFill>
              <a:ea typeface="Akrobat ExtraBold" charset="0"/>
              <a:cs typeface="Akrobat ExtraBold" charset="0"/>
            </a:endParaRPr>
          </a:p>
        </p:txBody>
      </p:sp>
      <p:cxnSp>
        <p:nvCxnSpPr>
          <p:cNvPr id="38" name="Прямая со стрелкой 37"/>
          <p:cNvCxnSpPr/>
          <p:nvPr/>
        </p:nvCxnSpPr>
        <p:spPr>
          <a:xfrm>
            <a:off x="7740352" y="3573016"/>
            <a:ext cx="0" cy="432048"/>
          </a:xfrm>
          <a:prstGeom prst="straightConnector1">
            <a:avLst/>
          </a:prstGeom>
          <a:ln w="76200">
            <a:solidFill>
              <a:srgbClr val="007A4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5292080" y="3573016"/>
            <a:ext cx="0" cy="432048"/>
          </a:xfrm>
          <a:prstGeom prst="straightConnector1">
            <a:avLst/>
          </a:prstGeom>
          <a:ln w="76200">
            <a:solidFill>
              <a:srgbClr val="007A4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93687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5852" y="2492896"/>
            <a:ext cx="1678465" cy="1656184"/>
          </a:xfrm>
          <a:prstGeom prst="rect">
            <a:avLst/>
          </a:prstGeom>
        </p:spPr>
      </p:pic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88224" y="308015"/>
            <a:ext cx="2161032" cy="1078992"/>
          </a:xfrm>
          <a:prstGeom prst="rect">
            <a:avLst/>
          </a:prstGeom>
        </p:spPr>
      </p:pic>
      <p:pic>
        <p:nvPicPr>
          <p:cNvPr id="5" name="Изображение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2884" y="6453336"/>
            <a:ext cx="8512461" cy="112413"/>
          </a:xfrm>
          <a:prstGeom prst="rect">
            <a:avLst/>
          </a:prstGeom>
        </p:spPr>
      </p:pic>
      <p:pic>
        <p:nvPicPr>
          <p:cNvPr id="6" name="Изображение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1606" y="318070"/>
            <a:ext cx="1122041" cy="1094706"/>
          </a:xfrm>
          <a:prstGeom prst="rect">
            <a:avLst/>
          </a:prstGeom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1547664" y="260648"/>
            <a:ext cx="3528392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A48"/>
                </a:solidFill>
                <a:effectLst/>
                <a:uLnTx/>
                <a:uFillTx/>
                <a:latin typeface="Akrobat ExtraBold" pitchFamily="50" charset="-52"/>
                <a:ea typeface="Akrobat ExtraBold" charset="0"/>
                <a:cs typeface="Akrobat ExtraBold" charset="0"/>
              </a:rPr>
              <a:t>ПОКРОВСЬКЕ</a:t>
            </a:r>
            <a:r>
              <a:rPr kumimoji="0" lang="uk-UA" b="1" i="0" u="none" strike="noStrike" kern="1200" cap="none" spc="0" normalizeH="0" noProof="0" dirty="0" smtClean="0">
                <a:ln>
                  <a:noFill/>
                </a:ln>
                <a:solidFill>
                  <a:srgbClr val="007A48"/>
                </a:solidFill>
                <a:effectLst/>
                <a:uLnTx/>
                <a:uFillTx/>
                <a:latin typeface="Akrobat ExtraBold" pitchFamily="50" charset="-52"/>
                <a:ea typeface="Akrobat ExtraBold" charset="0"/>
                <a:cs typeface="Akrobat ExtraBold" charset="0"/>
              </a:rPr>
              <a:t> ОБ</a:t>
            </a:r>
            <a:r>
              <a:rPr lang="en-US" b="1" dirty="0" smtClean="0">
                <a:solidFill>
                  <a:srgbClr val="007A48"/>
                </a:solidFill>
                <a:latin typeface="Akrobat ExtraBold" pitchFamily="50" charset="-52"/>
                <a:ea typeface="Akrobat ExtraBold" charset="0"/>
                <a:cs typeface="Akrobat ExtraBold" charset="0"/>
              </a:rPr>
              <a:t>’</a:t>
            </a:r>
            <a:r>
              <a:rPr lang="uk-UA" b="1" dirty="0" smtClean="0">
                <a:solidFill>
                  <a:srgbClr val="007A48"/>
                </a:solidFill>
                <a:latin typeface="Akrobat ExtraBold" pitchFamily="50" charset="-52"/>
                <a:ea typeface="Akrobat ExtraBold" charset="0"/>
                <a:cs typeface="Akrobat ExtraBold" charset="0"/>
              </a:rPr>
              <a:t>ЄДНАНЕ УПРАВЛІННЯ</a:t>
            </a:r>
            <a:r>
              <a:rPr lang="uk-UA" b="1" noProof="0" dirty="0" smtClean="0">
                <a:solidFill>
                  <a:srgbClr val="007A48"/>
                </a:solidFill>
                <a:latin typeface="Akrobat ExtraBold" pitchFamily="50" charset="-52"/>
                <a:ea typeface="Akrobat ExtraBold" charset="0"/>
                <a:cs typeface="Akrobat ExtraBold" charset="0"/>
              </a:rPr>
              <a:t> ПЕНСІЙНОГО ФОНДУ УКРАЇНИ  ДОНЕЦЬКОЇ ОБЛАСТІ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rgbClr val="007A48"/>
              </a:solidFill>
              <a:effectLst/>
              <a:uLnTx/>
              <a:uFillTx/>
              <a:latin typeface="Akrobat ExtraBold" pitchFamily="50" charset="-52"/>
              <a:ea typeface="Akrobat ExtraBold" charset="0"/>
              <a:cs typeface="Akrobat ExtraBold" charset="0"/>
            </a:endParaRPr>
          </a:p>
        </p:txBody>
      </p:sp>
      <p:pic>
        <p:nvPicPr>
          <p:cNvPr id="9" name="Изображение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1488915"/>
            <a:ext cx="8512461" cy="112413"/>
          </a:xfrm>
          <a:prstGeom prst="rect">
            <a:avLst/>
          </a:prstGeom>
        </p:spPr>
      </p:pic>
      <p:sp>
        <p:nvSpPr>
          <p:cNvPr id="12" name="Заголовок 1"/>
          <p:cNvSpPr txBox="1">
            <a:spLocks/>
          </p:cNvSpPr>
          <p:nvPr/>
        </p:nvSpPr>
        <p:spPr>
          <a:xfrm>
            <a:off x="1547664" y="1844824"/>
            <a:ext cx="6336704" cy="21602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800" b="1" dirty="0" smtClean="0">
                <a:solidFill>
                  <a:srgbClr val="007A48"/>
                </a:solidFill>
                <a:latin typeface="Akrobat Black" pitchFamily="50" charset="-52"/>
                <a:ea typeface="Akrobat ExtraBold" charset="0"/>
                <a:cs typeface="Akrobat ExtraBold" charset="0"/>
              </a:rPr>
              <a:t>ШАНОВНІ  ГРОМАДЯНИ!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1000" b="1" dirty="0" smtClean="0">
              <a:solidFill>
                <a:srgbClr val="007A48"/>
              </a:solidFill>
              <a:latin typeface="Akrobat Black" pitchFamily="50" charset="-52"/>
              <a:ea typeface="Akrobat ExtraBold" charset="0"/>
              <a:cs typeface="Akrobat ExtraBold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3200" b="1" dirty="0" smtClean="0">
                <a:solidFill>
                  <a:schemeClr val="bg1">
                    <a:lumMod val="50000"/>
                  </a:schemeClr>
                </a:solidFill>
                <a:latin typeface="Akrobat ExtraBold" pitchFamily="50" charset="-52"/>
                <a:ea typeface="Akrobat ExtraBold" charset="0"/>
                <a:cs typeface="Akrobat ExtraBold" charset="0"/>
              </a:rPr>
              <a:t>У разі виникнення питань з пенсійного забезпечення – телефонуйте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3200" b="1" dirty="0" smtClean="0">
                <a:solidFill>
                  <a:schemeClr val="bg1">
                    <a:lumMod val="50000"/>
                  </a:schemeClr>
                </a:solidFill>
                <a:latin typeface="Akrobat ExtraBold" pitchFamily="50" charset="-52"/>
                <a:ea typeface="Akrobat ExtraBold" charset="0"/>
                <a:cs typeface="Akrobat ExtraBold" charset="0"/>
              </a:rPr>
              <a:t>на «гарячі лінії» управління: </a:t>
            </a:r>
            <a:endParaRPr lang="uk-UA" sz="3200" b="1" dirty="0" smtClean="0">
              <a:solidFill>
                <a:srgbClr val="007A48"/>
              </a:solidFill>
              <a:latin typeface="Akrobat ExtraBold" pitchFamily="50" charset="-52"/>
              <a:ea typeface="Akrobat ExtraBold" charset="0"/>
              <a:cs typeface="Akrobat ExtraBold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000" b="1" dirty="0" smtClean="0">
                <a:solidFill>
                  <a:srgbClr val="007A48"/>
                </a:solidFill>
                <a:latin typeface="Akrobat" pitchFamily="50" charset="-52"/>
                <a:ea typeface="Akrobat ExtraBold" charset="0"/>
                <a:cs typeface="Akrobat ExtraBold" charset="0"/>
              </a:rPr>
              <a:t> </a:t>
            </a: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107504" y="4005064"/>
            <a:ext cx="8728485" cy="23042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200" b="1" dirty="0" smtClean="0">
                <a:solidFill>
                  <a:srgbClr val="007A48"/>
                </a:solidFill>
                <a:latin typeface="Akrobat"/>
                <a:ea typeface="Akrobat ExtraBold" charset="0"/>
                <a:cs typeface="Akrobat ExtraBold" charset="0"/>
              </a:rPr>
              <a:t>	М. ПОКРОВСЬК:  </a:t>
            </a:r>
            <a:r>
              <a:rPr lang="uk-UA" sz="3200" b="1" dirty="0" smtClean="0">
                <a:solidFill>
                  <a:srgbClr val="007A48"/>
                </a:solidFill>
                <a:latin typeface="Akrobat Black" pitchFamily="50" charset="-52"/>
                <a:ea typeface="Akrobat ExtraBold" charset="0"/>
                <a:cs typeface="Akrobat ExtraBold" charset="0"/>
              </a:rPr>
              <a:t>(06239) 2-41-86,  (099) 678 02 73</a:t>
            </a:r>
            <a:r>
              <a:rPr lang="uk-UA" sz="3200" b="1" dirty="0" smtClean="0">
                <a:solidFill>
                  <a:schemeClr val="bg1">
                    <a:lumMod val="50000"/>
                  </a:schemeClr>
                </a:solidFill>
                <a:latin typeface="Akrobat Black" pitchFamily="50" charset="-52"/>
                <a:ea typeface="Akrobat ExtraBold" charset="0"/>
                <a:cs typeface="Akrobat ExtraBold" charset="0"/>
              </a:rPr>
              <a:t>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200" b="1" dirty="0">
                <a:solidFill>
                  <a:srgbClr val="007A48"/>
                </a:solidFill>
                <a:latin typeface="Akrobat"/>
                <a:ea typeface="Akrobat ExtraBold" charset="0"/>
                <a:cs typeface="Akrobat ExtraBold" charset="0"/>
              </a:rPr>
              <a:t>	</a:t>
            </a:r>
            <a:r>
              <a:rPr lang="uk-UA" sz="2200" b="1" dirty="0" smtClean="0">
                <a:solidFill>
                  <a:srgbClr val="007A48"/>
                </a:solidFill>
                <a:latin typeface="Akrobat"/>
                <a:ea typeface="Akrobat ExtraBold" charset="0"/>
                <a:cs typeface="Akrobat ExtraBold" charset="0"/>
              </a:rPr>
              <a:t>М. МИРНОГРАД:  </a:t>
            </a:r>
            <a:r>
              <a:rPr lang="uk-UA" sz="3200" b="1" dirty="0" smtClean="0">
                <a:solidFill>
                  <a:srgbClr val="007A48"/>
                </a:solidFill>
                <a:latin typeface="Akrobat Black" pitchFamily="50" charset="-52"/>
                <a:ea typeface="Akrobat ExtraBold" charset="0"/>
                <a:cs typeface="Akrobat ExtraBold" charset="0"/>
              </a:rPr>
              <a:t>(06239) 6-44-15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1600" b="1" dirty="0" smtClean="0">
              <a:solidFill>
                <a:srgbClr val="007A48"/>
              </a:solidFill>
              <a:latin typeface="Akrobat Black" pitchFamily="50" charset="-52"/>
              <a:ea typeface="Akrobat ExtraBold" charset="0"/>
              <a:cs typeface="Akrobat ExtraBold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400" b="1" dirty="0" smtClean="0">
                <a:solidFill>
                  <a:srgbClr val="8A8C8E"/>
                </a:solidFill>
                <a:latin typeface="Akrobat Black" pitchFamily="50" charset="-52"/>
                <a:ea typeface="Akrobat ExtraBold" charset="0"/>
                <a:cs typeface="Akrobat ExtraBold" charset="0"/>
              </a:rPr>
              <a:t>    	Понеділок-четвер з 10.00 до 19.00, п</a:t>
            </a:r>
            <a:r>
              <a:rPr lang="en-US" sz="2400" b="1" dirty="0" smtClean="0">
                <a:solidFill>
                  <a:srgbClr val="8A8C8E"/>
                </a:solidFill>
                <a:latin typeface="Akrobat Black" pitchFamily="50" charset="-52"/>
                <a:ea typeface="Akrobat ExtraBold" charset="0"/>
                <a:cs typeface="Akrobat ExtraBold" charset="0"/>
              </a:rPr>
              <a:t>’</a:t>
            </a:r>
            <a:r>
              <a:rPr lang="en-US" sz="2400" b="1" noProof="1" smtClean="0">
                <a:solidFill>
                  <a:srgbClr val="8A8C8E"/>
                </a:solidFill>
                <a:latin typeface="Akrobat Black" pitchFamily="50" charset="-52"/>
                <a:ea typeface="Akrobat ExtraBold" charset="0"/>
                <a:cs typeface="Akrobat ExtraBold" charset="0"/>
              </a:rPr>
              <a:t>ятниця</a:t>
            </a:r>
            <a:r>
              <a:rPr lang="uk-UA" sz="2400" b="1" dirty="0" smtClean="0">
                <a:solidFill>
                  <a:srgbClr val="8A8C8E"/>
                </a:solidFill>
                <a:latin typeface="Akrobat Black" pitchFamily="50" charset="-52"/>
                <a:ea typeface="Akrobat ExtraBold" charset="0"/>
                <a:cs typeface="Akrobat ExtraBold" charset="0"/>
              </a:rPr>
              <a:t> з 10.00 до 18.00,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400" b="1" dirty="0" smtClean="0">
                <a:solidFill>
                  <a:srgbClr val="8A8C8E"/>
                </a:solidFill>
                <a:latin typeface="Akrobat Black" pitchFamily="50" charset="-52"/>
                <a:ea typeface="Akrobat ExtraBold" charset="0"/>
                <a:cs typeface="Akrobat ExtraBold" charset="0"/>
              </a:rPr>
              <a:t>    	субота-неділя  - вихідний </a:t>
            </a:r>
          </a:p>
        </p:txBody>
      </p:sp>
    </p:spTree>
    <p:extLst>
      <p:ext uri="{BB962C8B-B14F-4D97-AF65-F5344CB8AC3E}">
        <p14:creationId xmlns:p14="http://schemas.microsoft.com/office/powerpoint/2010/main" xmlns="" val="1593687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 descr="59739614_d4fde339cd5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88224" y="308015"/>
            <a:ext cx="2161032" cy="1078992"/>
          </a:xfrm>
          <a:prstGeom prst="rect">
            <a:avLst/>
          </a:prstGeom>
        </p:spPr>
      </p:pic>
      <p:pic>
        <p:nvPicPr>
          <p:cNvPr id="6" name="Изображение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188640"/>
            <a:ext cx="1122041" cy="1094706"/>
          </a:xfrm>
          <a:prstGeom prst="rect">
            <a:avLst/>
          </a:prstGeom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1547664" y="260648"/>
            <a:ext cx="3528392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A48"/>
                </a:solidFill>
                <a:effectLst/>
                <a:uLnTx/>
                <a:uFillTx/>
                <a:latin typeface="Akrobat ExtraBold" pitchFamily="50" charset="-52"/>
                <a:ea typeface="Akrobat ExtraBold" charset="0"/>
                <a:cs typeface="Akrobat ExtraBold" charset="0"/>
              </a:rPr>
              <a:t>ПОКРОВСЬКЕ</a:t>
            </a:r>
            <a:r>
              <a:rPr kumimoji="0" lang="uk-UA" b="1" i="0" u="none" strike="noStrike" kern="1200" cap="none" spc="0" normalizeH="0" noProof="0" dirty="0" smtClean="0">
                <a:ln>
                  <a:noFill/>
                </a:ln>
                <a:solidFill>
                  <a:srgbClr val="007A48"/>
                </a:solidFill>
                <a:effectLst/>
                <a:uLnTx/>
                <a:uFillTx/>
                <a:latin typeface="Akrobat ExtraBold" pitchFamily="50" charset="-52"/>
                <a:ea typeface="Akrobat ExtraBold" charset="0"/>
                <a:cs typeface="Akrobat ExtraBold" charset="0"/>
              </a:rPr>
              <a:t> ОБ</a:t>
            </a:r>
            <a:r>
              <a:rPr lang="en-US" b="1" dirty="0" smtClean="0">
                <a:solidFill>
                  <a:srgbClr val="007A48"/>
                </a:solidFill>
                <a:latin typeface="Akrobat ExtraBold" pitchFamily="50" charset="-52"/>
                <a:ea typeface="Akrobat ExtraBold" charset="0"/>
                <a:cs typeface="Akrobat ExtraBold" charset="0"/>
              </a:rPr>
              <a:t>’</a:t>
            </a:r>
            <a:r>
              <a:rPr lang="uk-UA" b="1" dirty="0" smtClean="0">
                <a:solidFill>
                  <a:srgbClr val="007A48"/>
                </a:solidFill>
                <a:latin typeface="Akrobat ExtraBold" pitchFamily="50" charset="-52"/>
                <a:ea typeface="Akrobat ExtraBold" charset="0"/>
                <a:cs typeface="Akrobat ExtraBold" charset="0"/>
              </a:rPr>
              <a:t>ЄДНАНЕ УПРАВЛІННЯ</a:t>
            </a:r>
            <a:r>
              <a:rPr lang="uk-UA" b="1" noProof="0" dirty="0" smtClean="0">
                <a:solidFill>
                  <a:srgbClr val="007A48"/>
                </a:solidFill>
                <a:latin typeface="Akrobat ExtraBold" pitchFamily="50" charset="-52"/>
                <a:ea typeface="Akrobat ExtraBold" charset="0"/>
                <a:cs typeface="Akrobat ExtraBold" charset="0"/>
              </a:rPr>
              <a:t> ПЕНСІЙНОГО ФОНДУ УКРАЇНИ  ДОНЕЦЬКОЇ ОБЛАСТІ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rgbClr val="007A48"/>
              </a:solidFill>
              <a:effectLst/>
              <a:uLnTx/>
              <a:uFillTx/>
              <a:latin typeface="Akrobat ExtraBold" pitchFamily="50" charset="-52"/>
              <a:ea typeface="Akrobat ExtraBold" charset="0"/>
              <a:cs typeface="Akrobat ExtraBold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899592" y="1412776"/>
            <a:ext cx="7416824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1000" b="1" dirty="0" smtClean="0">
              <a:solidFill>
                <a:srgbClr val="007A48"/>
              </a:solidFill>
              <a:latin typeface="Akrobat Black" pitchFamily="50" charset="-52"/>
              <a:ea typeface="Akrobat ExtraBold" charset="0"/>
              <a:cs typeface="Akrobat ExtraBold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107504" y="4005064"/>
            <a:ext cx="8728485" cy="23042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200" b="1" dirty="0" smtClean="0">
                <a:solidFill>
                  <a:srgbClr val="007A48"/>
                </a:solidFill>
                <a:latin typeface="Akrobat"/>
                <a:ea typeface="Akrobat ExtraBold" charset="0"/>
                <a:cs typeface="Akrobat ExtraBold" charset="0"/>
              </a:rPr>
              <a:t>	</a:t>
            </a:r>
            <a:r>
              <a:rPr lang="uk-UA" sz="2200" b="1" dirty="0">
                <a:solidFill>
                  <a:srgbClr val="007A48"/>
                </a:solidFill>
                <a:latin typeface="Akrobat"/>
                <a:ea typeface="Akrobat ExtraBold" charset="0"/>
                <a:cs typeface="Akrobat ExtraBold" charset="0"/>
              </a:rPr>
              <a:t>	</a:t>
            </a:r>
            <a:endParaRPr lang="uk-UA" sz="4400" b="1" dirty="0" smtClean="0">
              <a:solidFill>
                <a:srgbClr val="007A48"/>
              </a:solidFill>
              <a:latin typeface="Akrobat Black" pitchFamily="50" charset="-52"/>
              <a:ea typeface="Akrobat ExtraBold" charset="0"/>
              <a:cs typeface="Akrobat ExtraBold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1600" b="1" dirty="0" smtClean="0">
              <a:solidFill>
                <a:srgbClr val="007A48"/>
              </a:solidFill>
              <a:latin typeface="Akrobat Black" pitchFamily="50" charset="-52"/>
              <a:ea typeface="Akrobat ExtraBold" charset="0"/>
              <a:cs typeface="Akrobat ExtraBold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400" b="1" dirty="0" smtClean="0">
                <a:solidFill>
                  <a:srgbClr val="8A8C8E"/>
                </a:solidFill>
                <a:latin typeface="Akrobat Black" pitchFamily="50" charset="-52"/>
                <a:ea typeface="Akrobat ExtraBold" charset="0"/>
                <a:cs typeface="Akrobat ExtraBold" charset="0"/>
              </a:rPr>
              <a:t>    	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971600" y="1700808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 err="1" smtClean="0">
                <a:solidFill>
                  <a:srgbClr val="007A48"/>
                </a:solidFill>
                <a:latin typeface="Akrobat Black" pitchFamily="50" charset="-52"/>
              </a:rPr>
              <a:t>Легалізація</a:t>
            </a:r>
            <a:r>
              <a:rPr lang="ru-RU" sz="2400" b="1" cap="all" dirty="0" smtClean="0">
                <a:solidFill>
                  <a:srgbClr val="007A48"/>
                </a:solidFill>
                <a:latin typeface="Akrobat Black" pitchFamily="50" charset="-52"/>
              </a:rPr>
              <a:t> </a:t>
            </a:r>
            <a:r>
              <a:rPr lang="ru-RU" sz="2400" b="1" cap="all" dirty="0" err="1" smtClean="0">
                <a:solidFill>
                  <a:srgbClr val="007A48"/>
                </a:solidFill>
                <a:latin typeface="Akrobat Black" pitchFamily="50" charset="-52"/>
              </a:rPr>
              <a:t>зайнятості</a:t>
            </a:r>
            <a:r>
              <a:rPr lang="ru-RU" sz="2400" b="1" cap="all" dirty="0" smtClean="0">
                <a:solidFill>
                  <a:srgbClr val="007A48"/>
                </a:solidFill>
                <a:latin typeface="Akrobat Black" pitchFamily="50" charset="-52"/>
              </a:rPr>
              <a:t> </a:t>
            </a:r>
            <a:r>
              <a:rPr lang="ru-RU" sz="2400" b="1" cap="all" dirty="0" err="1" smtClean="0">
                <a:solidFill>
                  <a:srgbClr val="007A48"/>
                </a:solidFill>
                <a:latin typeface="Akrobat Black" pitchFamily="50" charset="-52"/>
              </a:rPr>
              <a:t>населення</a:t>
            </a:r>
            <a:r>
              <a:rPr lang="ru-RU" sz="2400" b="1" cap="all" dirty="0" smtClean="0">
                <a:solidFill>
                  <a:srgbClr val="007A48"/>
                </a:solidFill>
                <a:latin typeface="Akrobat Black" pitchFamily="50" charset="-52"/>
              </a:rPr>
              <a:t> та </a:t>
            </a:r>
            <a:r>
              <a:rPr lang="ru-RU" sz="2400" b="1" cap="all" dirty="0" err="1" smtClean="0">
                <a:solidFill>
                  <a:srgbClr val="007A48"/>
                </a:solidFill>
                <a:latin typeface="Akrobat Black" pitchFamily="50" charset="-52"/>
              </a:rPr>
              <a:t>заробітної</a:t>
            </a:r>
            <a:r>
              <a:rPr lang="ru-RU" sz="2400" b="1" cap="all" dirty="0" smtClean="0">
                <a:solidFill>
                  <a:srgbClr val="007A48"/>
                </a:solidFill>
                <a:latin typeface="Akrobat Black" pitchFamily="50" charset="-52"/>
              </a:rPr>
              <a:t> </a:t>
            </a:r>
            <a:endParaRPr lang="ru-RU" sz="2400" b="1" dirty="0" smtClean="0">
              <a:solidFill>
                <a:srgbClr val="007A48"/>
              </a:solidFill>
              <a:latin typeface="Akrobat Black" pitchFamily="50" charset="-52"/>
            </a:endParaRPr>
          </a:p>
          <a:p>
            <a:pPr algn="ctr"/>
            <a:r>
              <a:rPr lang="ru-RU" sz="2400" b="1" cap="all" dirty="0" smtClean="0">
                <a:solidFill>
                  <a:srgbClr val="007A48"/>
                </a:solidFill>
                <a:latin typeface="Akrobat Black" pitchFamily="50" charset="-52"/>
              </a:rPr>
              <a:t>плати – </a:t>
            </a:r>
            <a:r>
              <a:rPr lang="ru-RU" sz="2400" b="1" cap="all" dirty="0" err="1" smtClean="0">
                <a:solidFill>
                  <a:srgbClr val="007A48"/>
                </a:solidFill>
                <a:latin typeface="Akrobat Black" pitchFamily="50" charset="-52"/>
              </a:rPr>
              <a:t>важлива</a:t>
            </a:r>
            <a:r>
              <a:rPr lang="ru-RU" sz="2400" b="1" cap="all" dirty="0" smtClean="0">
                <a:solidFill>
                  <a:srgbClr val="007A48"/>
                </a:solidFill>
                <a:latin typeface="Akrobat Black" pitchFamily="50" charset="-52"/>
              </a:rPr>
              <a:t> тема </a:t>
            </a:r>
            <a:r>
              <a:rPr lang="ru-RU" sz="2400" b="1" cap="all" dirty="0" err="1" smtClean="0">
                <a:solidFill>
                  <a:srgbClr val="007A48"/>
                </a:solidFill>
                <a:latin typeface="Akrobat Black" pitchFamily="50" charset="-52"/>
              </a:rPr>
              <a:t>сьогодення</a:t>
            </a:r>
            <a:endParaRPr lang="ru-RU" sz="2400" b="1" dirty="0" smtClean="0">
              <a:solidFill>
                <a:srgbClr val="007A48"/>
              </a:solidFill>
              <a:latin typeface="Akrobat Black" pitchFamily="50" charset="-52"/>
            </a:endParaRPr>
          </a:p>
          <a:p>
            <a:pPr algn="ctr"/>
            <a:r>
              <a:rPr lang="uk-UA" sz="2400" dirty="0" smtClean="0">
                <a:solidFill>
                  <a:srgbClr val="007A48"/>
                </a:solidFill>
                <a:latin typeface="Akrobat Black" pitchFamily="50" charset="-52"/>
              </a:rPr>
              <a:t> </a:t>
            </a:r>
            <a:endParaRPr lang="ru-RU" sz="2400" dirty="0">
              <a:solidFill>
                <a:srgbClr val="007A48"/>
              </a:solidFill>
              <a:latin typeface="Akrobat Black" pitchFamily="50" charset="-52"/>
            </a:endParaRPr>
          </a:p>
        </p:txBody>
      </p:sp>
      <p:pic>
        <p:nvPicPr>
          <p:cNvPr id="15" name="Рисунок 14" descr="вк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427984" y="2852936"/>
            <a:ext cx="3960440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98080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007A48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krobat ExtraBold" pitchFamily="50" charset="-52"/>
                <a:ea typeface="Akrobat ExtraBold" charset="0"/>
                <a:cs typeface="Akrobat ExtraBold" charset="0"/>
              </a:rPr>
              <a:t>     </a:t>
            </a:r>
            <a:r>
              <a:rPr kumimoji="0" lang="uk-UA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krobat ExtraBold" pitchFamily="50" charset="-52"/>
                <a:ea typeface="Akrobat ExtraBold" charset="0"/>
                <a:cs typeface="Akrobat ExtraBold" charset="0"/>
              </a:rPr>
              <a:t>ПОКРОВСЬКЕ</a:t>
            </a:r>
            <a:r>
              <a:rPr kumimoji="0" lang="uk-UA" sz="20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krobat ExtraBold" pitchFamily="50" charset="-52"/>
                <a:ea typeface="Akrobat ExtraBold" charset="0"/>
                <a:cs typeface="Akrobat ExtraBold" charset="0"/>
              </a:rPr>
              <a:t> </a:t>
            </a:r>
            <a:r>
              <a:rPr kumimoji="0" lang="uk-UA" sz="20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krobat ExtraBold" pitchFamily="50" charset="-52"/>
                <a:ea typeface="Akrobat ExtraBold" charset="0"/>
                <a:cs typeface="Akrobat ExtraBold" charset="0"/>
              </a:rPr>
              <a:t>ОБ</a:t>
            </a:r>
            <a:r>
              <a:rPr lang="en-US" sz="2000" b="1" dirty="0" smtClean="0">
                <a:solidFill>
                  <a:schemeClr val="bg1"/>
                </a:solidFill>
                <a:latin typeface="Akrobat ExtraBold" pitchFamily="50" charset="-52"/>
                <a:ea typeface="Akrobat ExtraBold" charset="0"/>
                <a:cs typeface="Akrobat ExtraBold" charset="0"/>
              </a:rPr>
              <a:t>’</a:t>
            </a:r>
            <a:r>
              <a:rPr lang="uk-UA" sz="2000" b="1" dirty="0" smtClean="0">
                <a:solidFill>
                  <a:schemeClr val="bg1"/>
                </a:solidFill>
                <a:latin typeface="Akrobat ExtraBold" pitchFamily="50" charset="-52"/>
                <a:ea typeface="Akrobat ExtraBold" charset="0"/>
                <a:cs typeface="Akrobat ExtraBold" charset="0"/>
              </a:rPr>
              <a:t>ЄДНАНЕ УПРАВЛІННЯ</a:t>
            </a:r>
            <a:r>
              <a:rPr lang="uk-UA" sz="2000" b="1" noProof="0" dirty="0" smtClean="0">
                <a:solidFill>
                  <a:schemeClr val="bg1"/>
                </a:solidFill>
                <a:latin typeface="Akrobat ExtraBold" pitchFamily="50" charset="-52"/>
                <a:ea typeface="Akrobat ExtraBold" charset="0"/>
                <a:cs typeface="Akrobat ExtraBold" charset="0"/>
              </a:rPr>
              <a:t> ПЕНСІЙНОГО ФОНДУ УКРАЇНИ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krobat ExtraBold" pitchFamily="50" charset="-52"/>
              <a:ea typeface="Akrobat ExtraBold" charset="0"/>
              <a:cs typeface="Akrobat ExtraBold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619672" y="1916832"/>
            <a:ext cx="6336704" cy="20882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3200" b="1" dirty="0" smtClean="0">
              <a:solidFill>
                <a:srgbClr val="007A48"/>
              </a:solidFill>
              <a:latin typeface="Akrobat ExtraBold" pitchFamily="50" charset="-52"/>
              <a:ea typeface="Akrobat ExtraBold" charset="0"/>
              <a:cs typeface="Akrobat ExtraBold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000" b="1" dirty="0" smtClean="0">
                <a:solidFill>
                  <a:srgbClr val="007A48"/>
                </a:solidFill>
                <a:latin typeface="Akrobat" pitchFamily="50" charset="-52"/>
                <a:ea typeface="Akrobat ExtraBold" charset="0"/>
                <a:cs typeface="Akrobat ExtraBold" charset="0"/>
              </a:rPr>
              <a:t> </a:t>
            </a: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107504" y="4005064"/>
            <a:ext cx="8728485" cy="23042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200" b="1" dirty="0" smtClean="0">
                <a:solidFill>
                  <a:srgbClr val="007A48"/>
                </a:solidFill>
                <a:latin typeface="Akrobat"/>
                <a:ea typeface="Akrobat ExtraBold" charset="0"/>
                <a:cs typeface="Akrobat ExtraBold" charset="0"/>
              </a:rPr>
              <a:t>	</a:t>
            </a:r>
            <a:endParaRPr lang="uk-UA" sz="2400" b="1" dirty="0" smtClean="0">
              <a:solidFill>
                <a:srgbClr val="8A8C8E"/>
              </a:solidFill>
              <a:latin typeface="Akrobat Black" pitchFamily="50" charset="-52"/>
              <a:ea typeface="Akrobat ExtraBold" charset="0"/>
              <a:cs typeface="Akrobat ExtraBold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27584" y="980728"/>
            <a:ext cx="7560840" cy="95410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uk-UA" sz="2800" b="1" cap="all" dirty="0" smtClean="0">
                <a:solidFill>
                  <a:srgbClr val="007A48"/>
                </a:solidFill>
                <a:latin typeface="Akrobat Black" pitchFamily="50" charset="-52"/>
              </a:rPr>
              <a:t>Легалізація зайнятості населення та заробітної плати – важлива тема сьогодення</a:t>
            </a:r>
            <a:endParaRPr lang="uk-UA" sz="2800" b="1" dirty="0" smtClean="0">
              <a:solidFill>
                <a:srgbClr val="007A48"/>
              </a:solidFill>
              <a:latin typeface="Akrobat Black" pitchFamily="50" charset="-52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123728" y="2132856"/>
            <a:ext cx="4716016" cy="954107"/>
          </a:xfrm>
          <a:prstGeom prst="rect">
            <a:avLst/>
          </a:prstGeom>
          <a:solidFill>
            <a:srgbClr val="FFC432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b="1" cap="all" dirty="0" smtClean="0">
                <a:solidFill>
                  <a:srgbClr val="8A8C8E"/>
                </a:solidFill>
                <a:latin typeface="Akrobat Black" pitchFamily="50" charset="-52"/>
              </a:rPr>
              <a:t>ЦІНУЙТЕ СЕБЕ І ВИМАГАЙТЕ </a:t>
            </a:r>
          </a:p>
          <a:p>
            <a:pPr algn="ctr"/>
            <a:r>
              <a:rPr lang="uk-UA" sz="2800" b="1" cap="all" dirty="0" smtClean="0">
                <a:solidFill>
                  <a:srgbClr val="8A8C8E"/>
                </a:solidFill>
                <a:latin typeface="Akrobat Black" pitchFamily="50" charset="-52"/>
              </a:rPr>
              <a:t>ГІДНОГО СТАВЛЕННЯ ДО СЕБЕ!</a:t>
            </a:r>
            <a:endParaRPr lang="ru-RU" sz="2800" b="1" dirty="0" smtClean="0">
              <a:solidFill>
                <a:srgbClr val="8A8C8E"/>
              </a:solidFill>
              <a:latin typeface="Akrobat Black" pitchFamily="50" charset="-52"/>
            </a:endParaRPr>
          </a:p>
        </p:txBody>
      </p:sp>
      <p:pic>
        <p:nvPicPr>
          <p:cNvPr id="15" name="Рисунок 14" descr="а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3861048"/>
            <a:ext cx="3182580" cy="2117862"/>
          </a:xfrm>
          <a:prstGeom prst="rect">
            <a:avLst/>
          </a:prstGeom>
        </p:spPr>
      </p:pic>
      <p:pic>
        <p:nvPicPr>
          <p:cNvPr id="20" name="Рисунок 19" descr="1441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3968" y="3212976"/>
            <a:ext cx="4571999" cy="3456384"/>
          </a:xfrm>
          <a:prstGeom prst="rect">
            <a:avLst/>
          </a:prstGeom>
        </p:spPr>
      </p:pic>
      <p:pic>
        <p:nvPicPr>
          <p:cNvPr id="16" name="Изображение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24328" y="0"/>
            <a:ext cx="1619672" cy="764704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xmlns="" val="1030863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3783</TotalTime>
  <Words>138</Words>
  <Application>Microsoft Office PowerPoint</Application>
  <PresentationFormat>Экран (4:3)</PresentationFormat>
  <Paragraphs>46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Basova</dc:creator>
  <cp:lastModifiedBy>Basova</cp:lastModifiedBy>
  <cp:revision>95</cp:revision>
  <dcterms:created xsi:type="dcterms:W3CDTF">2020-10-15T14:25:59Z</dcterms:created>
  <dcterms:modified xsi:type="dcterms:W3CDTF">2021-02-02T12:27:44Z</dcterms:modified>
</cp:coreProperties>
</file>