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60" r:id="rId4"/>
    <p:sldId id="270" r:id="rId5"/>
    <p:sldId id="269" r:id="rId6"/>
    <p:sldId id="272" r:id="rId7"/>
    <p:sldId id="274" r:id="rId8"/>
  </p:sldIdLst>
  <p:sldSz cx="12192000" cy="6858000"/>
  <p:notesSz cx="6858000" cy="9144000"/>
  <p:embeddedFontLst>
    <p:embeddedFont>
      <p:font typeface="Arial Black" panose="020B06040202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L/8R9tMSf7VAWU+p2iXB8SOYa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48BCB"/>
    <a:srgbClr val="FECC09"/>
    <a:srgbClr val="088DCD"/>
    <a:srgbClr val="228ACB"/>
    <a:srgbClr val="0000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93A13D-F940-424B-9300-4236C47AC4D7}">
  <a:tblStyle styleId="{D193A13D-F940-424B-9300-4236C47AC4D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7D28286-EB33-48DF-BDAA-CA978FCC526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26" autoAdjust="0"/>
  </p:normalViewPr>
  <p:slideViewPr>
    <p:cSldViewPr snapToGrid="0">
      <p:cViewPr>
        <p:scale>
          <a:sx n="66" d="100"/>
          <a:sy n="66" d="100"/>
        </p:scale>
        <p:origin x="72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18" Type="http://schemas.openxmlformats.org/officeDocument/2006/relationships/font" Target="fonts/font9.fntdata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font" Target="fonts/font8.fntdata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7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24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font" Target="fonts/font6.fntdata" /><Relationship Id="rId28" Type="http://schemas.openxmlformats.org/officeDocument/2006/relationships/tableStyles" Target="tableStyles.xml" /><Relationship Id="rId10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font" Target="fonts/font5.fntdata" /><Relationship Id="rId27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перерробної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"/>
        </a:p>
      </c:txPr>
    </c:title>
    <c:autoTitleDeleted val="0"/>
    <c:view3D>
      <c:rotX val="60"/>
      <c:rotY val="90"/>
      <c:depthPercent val="100"/>
      <c:rAngAx val="0"/>
      <c:perspective val="1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640192271310873E-2"/>
          <c:y val="0.29388621478216037"/>
          <c:w val="0.83167176481078708"/>
          <c:h val="0.6754595628817425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98F-43C2-9E14-992CBFC58744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98F-43C2-9E14-992CBFC58744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98F-43C2-9E14-992CBFC58744}"/>
              </c:ext>
            </c:extLst>
          </c:dPt>
          <c:dPt>
            <c:idx val="3"/>
            <c:bubble3D val="0"/>
            <c:explosion val="3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98F-43C2-9E14-992CBFC58744}"/>
              </c:ext>
            </c:extLst>
          </c:dPt>
          <c:dLbls>
            <c:dLbl>
              <c:idx val="0"/>
              <c:layout>
                <c:manualLayout>
                  <c:x val="0.16604939830630847"/>
                  <c:y val="-6.668031391592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CFD35C-CF31-4B2A-8170-DF6AC637408B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242D15B7-E4CA-4E99-B832-F73F3CB7DEF8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3,5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53819526679381"/>
                      <c:h val="0.325754646049623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F-43C2-9E14-992CBFC58744}"/>
                </c:ext>
              </c:extLst>
            </c:dLbl>
            <c:dLbl>
              <c:idx val="1"/>
              <c:layout>
                <c:manualLayout>
                  <c:x val="-5.4937328835502432E-2"/>
                  <c:y val="0.27350209580150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Виробництво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основних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металів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виробництво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готових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металевих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виробів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крім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машин та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устаткування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
28%, 2,2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14576507998834"/>
                      <c:h val="0.387873107973661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98F-43C2-9E14-992CBFC58744}"/>
                </c:ext>
              </c:extLst>
            </c:dLbl>
            <c:dLbl>
              <c:idx val="2"/>
              <c:layout>
                <c:manualLayout>
                  <c:x val="-0.41571861330964649"/>
                  <c:y val="4.344614572853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82996-CCCB-4EFE-BB46-C89596688146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2C265B7-A0F7-477E-87C1-0869224523BA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1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09691901510828"/>
                      <c:h val="0.204209835612653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8F-43C2-9E14-992CBFC58744}"/>
                </c:ext>
              </c:extLst>
            </c:dLbl>
            <c:dLbl>
              <c:idx val="3"/>
              <c:layout>
                <c:manualLayout>
                  <c:x val="0.12608581491575144"/>
                  <c:y val="3.7239201614024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1318FB5-468E-45BE-8759-3E5F313CD040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8F22FF41-6015-4E36-BBD4-51595761026B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1,2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2434392894387"/>
                      <c:h val="0.17375017267578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8F-43C2-9E14-992CBFC58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Виробництво коксу та продуктів нафтопереробки </c:v>
                </c:pt>
                <c:pt idx="1">
                  <c:v>Виробництво основних металів, виробництво готових металевих виробів, крім машин та устаткування, </c:v>
                </c:pt>
                <c:pt idx="2">
                  <c:v>Виробництво харчових продуктів, напоїв і тютюнових виробів </c:v>
                </c:pt>
                <c:pt idx="3">
                  <c:v>Інші виробництва</c:v>
                </c:pt>
              </c:strCache>
            </c:strRef>
          </c:cat>
          <c:val>
            <c:numRef>
              <c:f>Лист1!$D$5:$D$8</c:f>
              <c:numCache>
                <c:formatCode>General</c:formatCode>
                <c:ptCount val="4"/>
                <c:pt idx="0">
                  <c:v>3.5</c:v>
                </c:pt>
                <c:pt idx="1">
                  <c:v>2.2000000000000002</c:v>
                </c:pt>
                <c:pt idx="2">
                  <c:v>1</c:v>
                </c:pt>
                <c:pt idx="3">
                  <c:v>1.2000000000000002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8F-43C2-9E14-992CBFC5874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D98F-43C2-9E14-992CBFC58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D98F-43C2-9E14-992CBFC587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D98F-43C2-9E14-992CBFC58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D98F-43C2-9E14-992CBFC5874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D98F-43C2-9E14-992CBFC5874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D98F-43C2-9E14-992CBFC5874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D98F-43C2-9E14-992CBFC5874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D98F-43C2-9E14-992CBFC587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Виробництво коксу та продуктів нафтопереробки </c:v>
                </c:pt>
                <c:pt idx="1">
                  <c:v>Виробництво основних металів, виробництво готових металевих виробів, крім машин та устаткування, </c:v>
                </c:pt>
                <c:pt idx="2">
                  <c:v>Виробництво харчових продуктів, напоїв і тютюнових виробів </c:v>
                </c:pt>
                <c:pt idx="3">
                  <c:v>Інші виробництва</c:v>
                </c:pt>
              </c:strCache>
            </c:strRef>
          </c:cat>
          <c:val>
            <c:numRef>
              <c:f>Лист1!$E$5:$E$8</c:f>
              <c:numCache>
                <c:formatCode>0.00</c:formatCode>
                <c:ptCount val="4"/>
                <c:pt idx="0">
                  <c:v>43.6</c:v>
                </c:pt>
                <c:pt idx="1">
                  <c:v>27.1</c:v>
                </c:pt>
                <c:pt idx="2">
                  <c:v>12.8</c:v>
                </c:pt>
                <c:pt idx="3">
                  <c:v>16.499999999999996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98F-43C2-9E14-992CBFC5874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КВЕД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грантоотримувачів</a:t>
            </a:r>
            <a:endParaRPr lang="ru-RU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"/>
        </a:p>
      </c:txPr>
    </c:title>
    <c:autoTitleDeleted val="0"/>
    <c:view3D>
      <c:rotX val="60"/>
      <c:rotY val="9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6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E1-4F3E-B58D-3D187EADFEE5}"/>
              </c:ext>
            </c:extLst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E1-4F3E-B58D-3D187EADFEE5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E1-4F3E-B58D-3D187EADFEE5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E1-4F3E-B58D-3D187EADFEE5}"/>
              </c:ext>
            </c:extLst>
          </c:dPt>
          <c:dPt>
            <c:idx val="4"/>
            <c:bubble3D val="0"/>
            <c:explosion val="17"/>
            <c:spPr>
              <a:solidFill>
                <a:schemeClr val="accent5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E1-4F3E-B58D-3D187EADFEE5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4E1-4F3E-B58D-3D187EADFEE5}"/>
              </c:ext>
            </c:extLst>
          </c:dPt>
          <c:dLbls>
            <c:dLbl>
              <c:idx val="0"/>
              <c:layout>
                <c:manualLayout>
                  <c:x val="-0.2003771338983576"/>
                  <c:y val="-6.82658983617528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1-4F3E-B58D-3D187EADFEE5}"/>
                </c:ext>
              </c:extLst>
            </c:dLbl>
            <c:dLbl>
              <c:idx val="1"/>
              <c:layout>
                <c:manualLayout>
                  <c:x val="2.2828273924374719E-2"/>
                  <c:y val="-0.18177354266417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1-4F3E-B58D-3D187EADFEE5}"/>
                </c:ext>
              </c:extLst>
            </c:dLbl>
            <c:dLbl>
              <c:idx val="2"/>
              <c:layout>
                <c:manualLayout>
                  <c:x val="-6.2594600362503208E-2"/>
                  <c:y val="0.34933460906350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5455820476861"/>
                      <c:h val="0.35203703703703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4E1-4F3E-B58D-3D187EADFEE5}"/>
                </c:ext>
              </c:extLst>
            </c:dLbl>
            <c:dLbl>
              <c:idx val="3"/>
              <c:layout>
                <c:manualLayout>
                  <c:x val="4.8704305384178262E-2"/>
                  <c:y val="6.46168979599515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1-4F3E-B58D-3D187EADFEE5}"/>
                </c:ext>
              </c:extLst>
            </c:dLbl>
            <c:dLbl>
              <c:idx val="4"/>
              <c:layout>
                <c:manualLayout>
                  <c:x val="0.11199647338961696"/>
                  <c:y val="0.13362780840933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1-4F3E-B58D-3D187EADFEE5}"/>
                </c:ext>
              </c:extLst>
            </c:dLbl>
            <c:dLbl>
              <c:idx val="5"/>
              <c:layout>
                <c:manualLayout>
                  <c:x val="7.5378314461172959E-3"/>
                  <c:y val="0.17870775879561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7651121099343"/>
                      <c:h val="0.15805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4E1-4F3E-B58D-3D187EAD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'Види діяльності'!$B$3:$B$8</c:f>
              <c:strCache>
                <c:ptCount val="6"/>
                <c:pt idx="0">
                  <c:v>10. Виробництво харчових продуктів</c:v>
                </c:pt>
                <c:pt idx="1">
                  <c:v>32. Виробництво іншої продукції</c:v>
                </c:pt>
                <c:pt idx="2">
                  <c:v>16. Оброблення деревини та виготовлення виробів з деревини та корка, крім меблів; виготовлення виробів із соломки та рослинних матеріалів для плетіння</c:v>
                </c:pt>
                <c:pt idx="3">
                  <c:v>25. Виробництво готових металевих виробів, крім машин і устатковання</c:v>
                </c:pt>
                <c:pt idx="4">
                  <c:v>31. Виробництво меблів</c:v>
                </c:pt>
                <c:pt idx="5">
                  <c:v>28. Виробництво машин і устатковання, н.в.і.у.</c:v>
                </c:pt>
              </c:strCache>
            </c:strRef>
          </c:cat>
          <c:val>
            <c:numRef>
              <c:f>'Види діяльності'!$D$3:$D$8</c:f>
              <c:numCache>
                <c:formatCode>0.00</c:formatCode>
                <c:ptCount val="6"/>
                <c:pt idx="0">
                  <c:v>34.375</c:v>
                </c:pt>
                <c:pt idx="1">
                  <c:v>9.6590909090909083</c:v>
                </c:pt>
                <c:pt idx="2">
                  <c:v>9.0909090909090917</c:v>
                </c:pt>
                <c:pt idx="3">
                  <c:v>6.5340909090909092</c:v>
                </c:pt>
                <c:pt idx="4">
                  <c:v>6.5340909090909092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E1-4F3E-B58D-3D187EAD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900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42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df8964e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fdf8964e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933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46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516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7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70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chart" Target="../charts/chart1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sv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svg" /><Relationship Id="rId4" Type="http://schemas.openxmlformats.org/officeDocument/2006/relationships/image" Target="../media/image4.png" /><Relationship Id="rId9" Type="http://schemas.openxmlformats.org/officeDocument/2006/relationships/image" Target="../media/image9.sv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3.pn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Relationship Id="rId9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13" Type="http://schemas.openxmlformats.org/officeDocument/2006/relationships/image" Target="../media/image23.png" /><Relationship Id="rId3" Type="http://schemas.openxmlformats.org/officeDocument/2006/relationships/image" Target="../media/image16.png" /><Relationship Id="rId7" Type="http://schemas.openxmlformats.org/officeDocument/2006/relationships/image" Target="../media/image18.svg" /><Relationship Id="rId12" Type="http://schemas.openxmlformats.org/officeDocument/2006/relationships/image" Target="../media/image22.svg" /><Relationship Id="rId2" Type="http://schemas.openxmlformats.org/officeDocument/2006/relationships/notesSlide" Target="../notesSlides/notesSlide5.xml" /><Relationship Id="rId16" Type="http://schemas.openxmlformats.org/officeDocument/2006/relationships/chart" Target="../charts/chart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11" Type="http://schemas.openxmlformats.org/officeDocument/2006/relationships/image" Target="../media/image21.png" /><Relationship Id="rId5" Type="http://schemas.openxmlformats.org/officeDocument/2006/relationships/image" Target="../media/image10.png" /><Relationship Id="rId15" Type="http://schemas.openxmlformats.org/officeDocument/2006/relationships/image" Target="../media/image25.svg" /><Relationship Id="rId10" Type="http://schemas.openxmlformats.org/officeDocument/2006/relationships/image" Target="../media/image14.png" /><Relationship Id="rId4" Type="http://schemas.openxmlformats.org/officeDocument/2006/relationships/image" Target="../media/image3.png" /><Relationship Id="rId9" Type="http://schemas.openxmlformats.org/officeDocument/2006/relationships/image" Target="../media/image20.svg" /><Relationship Id="rId14" Type="http://schemas.openxmlformats.org/officeDocument/2006/relationships/image" Target="../media/image2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6.jp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fdf8964e9c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06787"/>
            <a:ext cx="12192000" cy="73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5;g1fdf8964e9c_0_16">
            <a:extLst>
              <a:ext uri="{FF2B5EF4-FFF2-40B4-BE49-F238E27FC236}">
                <a16:creationId xmlns:a16="http://schemas.microsoft.com/office/drawing/2014/main" id="{96D2D70A-BEAD-4C81-ABE8-F7978376EF2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88DCD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3868094"/>
            <a:ext cx="10091057" cy="75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5;g1fdf8964e9c_0_16">
            <a:extLst>
              <a:ext uri="{FF2B5EF4-FFF2-40B4-BE49-F238E27FC236}">
                <a16:creationId xmlns:a16="http://schemas.microsoft.com/office/drawing/2014/main" id="{55BB7250-A0BB-4F9E-B17A-F0C34A0973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302" y="6291471"/>
            <a:ext cx="5806698" cy="5665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fdf8964e9c_0_16"/>
          <p:cNvSpPr txBox="1"/>
          <p:nvPr/>
        </p:nvSpPr>
        <p:spPr>
          <a:xfrm>
            <a:off x="448500" y="3939667"/>
            <a:ext cx="94260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28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g1fdf8964e9c_0_16"/>
          <p:cNvSpPr txBox="1"/>
          <p:nvPr/>
        </p:nvSpPr>
        <p:spPr>
          <a:xfrm>
            <a:off x="1497837" y="3209269"/>
            <a:ext cx="67721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 </a:t>
            </a:r>
            <a:r>
              <a:rPr lang="ru-RU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uk-UA" sz="40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ru-RU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sz="4000" b="1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90" name="Google Shape;90;g1fdf8964e9c_0_16"/>
          <p:cNvSpPr txBox="1"/>
          <p:nvPr/>
        </p:nvSpPr>
        <p:spPr>
          <a:xfrm>
            <a:off x="14593530" y="1102538"/>
            <a:ext cx="699197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Consieration</a:t>
            </a: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USAID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97A35-F4F4-40F5-8186-8B73E949E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4" y="86184"/>
            <a:ext cx="3050321" cy="11102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58" name="Google Shape;158;p5"/>
          <p:cNvSpPr/>
          <p:nvPr/>
        </p:nvSpPr>
        <p:spPr>
          <a:xfrm>
            <a:off x="377895" y="1105965"/>
            <a:ext cx="8713304" cy="729590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b="1" dirty="0" err="1"/>
              <a:t>втратила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8,1 млрд дол</a:t>
            </a:r>
            <a:r>
              <a:rPr lang="ru-RU" b="1" dirty="0"/>
              <a:t>. США, </a:t>
            </a:r>
            <a:r>
              <a:rPr lang="ru-RU" b="1" dirty="0" err="1"/>
              <a:t>що</a:t>
            </a:r>
            <a:r>
              <a:rPr lang="ru-RU" b="1" dirty="0"/>
              <a:t> становить </a:t>
            </a:r>
            <a:r>
              <a:rPr lang="ru-RU" b="1" dirty="0" err="1"/>
              <a:t>майже</a:t>
            </a:r>
            <a:r>
              <a:rPr lang="ru-RU" b="1" dirty="0"/>
              <a:t> 4,1% ВВП </a:t>
            </a:r>
            <a:r>
              <a:rPr lang="ru-RU" b="1" dirty="0" err="1"/>
              <a:t>країни</a:t>
            </a:r>
            <a:r>
              <a:rPr lang="ru-RU" b="1" dirty="0"/>
              <a:t> у 2021 </a:t>
            </a:r>
            <a:r>
              <a:rPr lang="ru-RU" b="1" dirty="0" err="1"/>
              <a:t>році</a:t>
            </a:r>
            <a:r>
              <a:rPr lang="ru-RU" b="1" dirty="0"/>
              <a:t>, через </a:t>
            </a:r>
            <a:r>
              <a:rPr lang="ru-RU" b="1" dirty="0" err="1"/>
              <a:t>повномасштабну</a:t>
            </a:r>
            <a:r>
              <a:rPr lang="ru-RU" b="1" dirty="0"/>
              <a:t> </a:t>
            </a:r>
            <a:r>
              <a:rPr lang="ru-RU" b="1" dirty="0" err="1"/>
              <a:t>війну</a:t>
            </a:r>
            <a:r>
              <a:rPr lang="ru-RU" b="1" dirty="0"/>
              <a:t> 422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зруйновані</a:t>
            </a:r>
            <a:r>
              <a:rPr lang="ru-RU" b="1" dirty="0"/>
              <a:t>.</a:t>
            </a:r>
            <a:endParaRPr sz="1600" b="1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12644"/>
            <a:ext cx="1971413" cy="717536"/>
          </a:xfrm>
          <a:prstGeom prst="rect">
            <a:avLst/>
          </a:prstGeom>
        </p:spPr>
      </p:pic>
      <p:sp>
        <p:nvSpPr>
          <p:cNvPr id="39" name="Google Shape;158;p5">
            <a:extLst>
              <a:ext uri="{FF2B5EF4-FFF2-40B4-BE49-F238E27FC236}">
                <a16:creationId xmlns:a16="http://schemas.microsoft.com/office/drawing/2014/main" id="{DD950F4F-7CC9-4636-8A89-B5A2B6E7A970}"/>
              </a:ext>
            </a:extLst>
          </p:cNvPr>
          <p:cNvSpPr/>
          <p:nvPr/>
        </p:nvSpPr>
        <p:spPr>
          <a:xfrm>
            <a:off x="2658862" y="2063389"/>
            <a:ext cx="9228338" cy="638929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dirty="0" err="1"/>
              <a:t>Збитки</a:t>
            </a:r>
            <a:r>
              <a:rPr lang="ru-RU" b="1" dirty="0"/>
              <a:t> </a:t>
            </a:r>
            <a:r>
              <a:rPr lang="ru-RU" b="1" dirty="0" err="1"/>
              <a:t>галузей</a:t>
            </a:r>
            <a:r>
              <a:rPr lang="ru-RU" b="1" dirty="0"/>
              <a:t> </a:t>
            </a:r>
            <a:r>
              <a:rPr lang="ru-RU" b="1" dirty="0" err="1"/>
              <a:t>переробної</a:t>
            </a:r>
            <a:r>
              <a:rPr lang="ru-RU" b="1" dirty="0"/>
              <a:t> </a:t>
            </a:r>
            <a:r>
              <a:rPr lang="ru-RU" b="1" dirty="0" err="1"/>
              <a:t>промисловості</a:t>
            </a:r>
            <a:r>
              <a:rPr lang="ru-RU" b="1" dirty="0"/>
              <a:t> </a:t>
            </a:r>
            <a:r>
              <a:rPr lang="ru-RU" b="1" dirty="0" err="1"/>
              <a:t>оцінюються</a:t>
            </a:r>
            <a:r>
              <a:rPr lang="ru-RU" b="1" dirty="0"/>
              <a:t> в </a:t>
            </a:r>
            <a:r>
              <a:rPr lang="ru-RU" b="1" dirty="0">
                <a:solidFill>
                  <a:srgbClr val="FF0000"/>
                </a:solidFill>
              </a:rPr>
              <a:t>7,9 млрд дол. США </a:t>
            </a:r>
            <a:r>
              <a:rPr lang="ru-RU" b="1" dirty="0"/>
              <a:t>(96%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загального</a:t>
            </a:r>
            <a:r>
              <a:rPr lang="ru-RU" b="1" dirty="0"/>
              <a:t> </a:t>
            </a:r>
            <a:r>
              <a:rPr lang="ru-RU" b="1" dirty="0" err="1"/>
              <a:t>обсягу</a:t>
            </a:r>
            <a:r>
              <a:rPr lang="ru-RU" b="1" dirty="0"/>
              <a:t> </a:t>
            </a:r>
            <a:r>
              <a:rPr lang="ru-RU" b="1" dirty="0" err="1"/>
              <a:t>збитків</a:t>
            </a:r>
            <a:r>
              <a:rPr lang="ru-RU" b="1" dirty="0"/>
              <a:t> </a:t>
            </a:r>
            <a:r>
              <a:rPr lang="ru-RU" b="1" dirty="0" err="1"/>
              <a:t>промисловості</a:t>
            </a:r>
            <a:r>
              <a:rPr lang="ru-RU" b="1" dirty="0"/>
              <a:t>), а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знищено</a:t>
            </a:r>
            <a:r>
              <a:rPr lang="ru-RU" b="1" dirty="0"/>
              <a:t>. 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6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48" name="Google Shape;85;g1fdf8964e9c_0_16">
            <a:extLst>
              <a:ext uri="{FF2B5EF4-FFF2-40B4-BE49-F238E27FC236}">
                <a16:creationId xmlns:a16="http://schemas.microsoft.com/office/drawing/2014/main" id="{1F87471C-46EB-4BCC-B162-BEDE954571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536" y="6469167"/>
            <a:ext cx="5314464" cy="3888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61552"/>
              </p:ext>
            </p:extLst>
          </p:nvPr>
        </p:nvGraphicFramePr>
        <p:xfrm>
          <a:off x="879700" y="2775858"/>
          <a:ext cx="10492465" cy="365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834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643270" y="1439179"/>
            <a:ext cx="1870001" cy="43575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Мета програми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642533" y="1082648"/>
            <a:ext cx="8713304" cy="1148823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Програма спрямована на створення нових або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розвиток існуючих переробних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підприємств та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створення нових робочих місць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рамках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проекту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uk-UA" sz="1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8302"/>
            <a:ext cx="1971413" cy="717536"/>
          </a:xfrm>
          <a:prstGeom prst="rect">
            <a:avLst/>
          </a:prstGeom>
        </p:spPr>
      </p:pic>
      <p:sp>
        <p:nvSpPr>
          <p:cNvPr id="38" name="Google Shape;157;p5">
            <a:extLst>
              <a:ext uri="{FF2B5EF4-FFF2-40B4-BE49-F238E27FC236}">
                <a16:creationId xmlns:a16="http://schemas.microsoft.com/office/drawing/2014/main" id="{159E5AD6-4072-4412-8687-670D02222E39}"/>
              </a:ext>
            </a:extLst>
          </p:cNvPr>
          <p:cNvSpPr/>
          <p:nvPr/>
        </p:nvSpPr>
        <p:spPr>
          <a:xfrm>
            <a:off x="643270" y="3023992"/>
            <a:ext cx="1870000" cy="472107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Спосіб реалізації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39" name="Google Shape;158;p5">
            <a:extLst>
              <a:ext uri="{FF2B5EF4-FFF2-40B4-BE49-F238E27FC236}">
                <a16:creationId xmlns:a16="http://schemas.microsoft.com/office/drawing/2014/main" id="{DD950F4F-7CC9-4636-8A89-B5A2B6E7A970}"/>
              </a:ext>
            </a:extLst>
          </p:cNvPr>
          <p:cNvSpPr/>
          <p:nvPr/>
        </p:nvSpPr>
        <p:spPr>
          <a:xfrm>
            <a:off x="2642533" y="2589044"/>
            <a:ext cx="8713304" cy="1525756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заявки, до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якої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потрібно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додати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бізнес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-план,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фінансове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обґрунтування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бізнес-проєкту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Ааналіз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заявок та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вибір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переможців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Звітування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одержувача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гранту про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витрачання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виділених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коштів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досягнення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поставлених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цілей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40" name="Google Shape;157;p5">
            <a:extLst>
              <a:ext uri="{FF2B5EF4-FFF2-40B4-BE49-F238E27FC236}">
                <a16:creationId xmlns:a16="http://schemas.microsoft.com/office/drawing/2014/main" id="{0838545B-83E9-4B3E-9B7E-6A1704CE9584}"/>
              </a:ext>
            </a:extLst>
          </p:cNvPr>
          <p:cNvSpPr/>
          <p:nvPr/>
        </p:nvSpPr>
        <p:spPr>
          <a:xfrm>
            <a:off x="684153" y="4687680"/>
            <a:ext cx="1870001" cy="54388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Автоматизація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процесу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1" name="Google Shape;158;p5">
            <a:extLst>
              <a:ext uri="{FF2B5EF4-FFF2-40B4-BE49-F238E27FC236}">
                <a16:creationId xmlns:a16="http://schemas.microsoft.com/office/drawing/2014/main" id="{2488A451-9656-4948-A27F-F8CF778CFE0A}"/>
              </a:ext>
            </a:extLst>
          </p:cNvPr>
          <p:cNvSpPr/>
          <p:nvPr/>
        </p:nvSpPr>
        <p:spPr>
          <a:xfrm>
            <a:off x="2642533" y="4288620"/>
            <a:ext cx="8713304" cy="1654979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Зареєструватися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або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авторизуватися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кабінеті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громадянина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порталі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</a:rPr>
              <a:t>ДІЯ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допомогою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BankID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або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електронного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Заповнити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онлайн-заявку.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Прикріпити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бізнес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-план за формою.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Підписати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електронним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підписом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та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відправити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0" name="Рисунок 9" descr="Интернет">
            <a:extLst>
              <a:ext uri="{FF2B5EF4-FFF2-40B4-BE49-F238E27FC236}">
                <a16:creationId xmlns:a16="http://schemas.microsoft.com/office/drawing/2014/main" id="{C652DD65-B320-4907-AF1A-016206FF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81" y="4703417"/>
            <a:ext cx="512409" cy="512409"/>
          </a:xfrm>
          <a:prstGeom prst="rect">
            <a:avLst/>
          </a:prstGeom>
        </p:spPr>
      </p:pic>
      <p:pic>
        <p:nvPicPr>
          <p:cNvPr id="12" name="Рисунок 11" descr="Круг со стрелкой вправо">
            <a:extLst>
              <a:ext uri="{FF2B5EF4-FFF2-40B4-BE49-F238E27FC236}">
                <a16:creationId xmlns:a16="http://schemas.microsoft.com/office/drawing/2014/main" id="{83479C1F-439A-461E-BB78-690FA5710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3366" y="1449634"/>
            <a:ext cx="479241" cy="479241"/>
          </a:xfrm>
          <a:prstGeom prst="rect">
            <a:avLst/>
          </a:prstGeom>
        </p:spPr>
      </p:pic>
      <p:pic>
        <p:nvPicPr>
          <p:cNvPr id="14" name="Рисунок 13" descr="Круговая стрелка">
            <a:extLst>
              <a:ext uri="{FF2B5EF4-FFF2-40B4-BE49-F238E27FC236}">
                <a16:creationId xmlns:a16="http://schemas.microsoft.com/office/drawing/2014/main" id="{E9689740-3BF7-47AF-867F-D4E6DDC02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52" y="2982412"/>
            <a:ext cx="555266" cy="5552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56;p5">
            <a:extLst>
              <a:ext uri="{FF2B5EF4-FFF2-40B4-BE49-F238E27FC236}">
                <a16:creationId xmlns:a16="http://schemas.microsoft.com/office/drawing/2014/main" id="{BBB88BE0-6740-413C-A6AA-93DB4C62FA83}"/>
              </a:ext>
            </a:extLst>
          </p:cNvPr>
          <p:cNvSpPr/>
          <p:nvPr/>
        </p:nvSpPr>
        <p:spPr>
          <a:xfrm>
            <a:off x="4576049" y="1070630"/>
            <a:ext cx="3426859" cy="471884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156;p5">
            <a:extLst>
              <a:ext uri="{FF2B5EF4-FFF2-40B4-BE49-F238E27FC236}">
                <a16:creationId xmlns:a16="http://schemas.microsoft.com/office/drawing/2014/main" id="{055D074F-FC13-4FB9-B6BA-DC2E0A6B53E9}"/>
              </a:ext>
            </a:extLst>
          </p:cNvPr>
          <p:cNvSpPr/>
          <p:nvPr/>
        </p:nvSpPr>
        <p:spPr>
          <a:xfrm>
            <a:off x="5302375" y="376436"/>
            <a:ext cx="1924251" cy="722782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955" y="109688"/>
            <a:ext cx="1971413" cy="7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4992F8-F346-435B-BE56-A1BA2436B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7" y="413432"/>
            <a:ext cx="625368" cy="6253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C68F7D-B55A-4903-8494-24AB3B8A0C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448" y="4327336"/>
            <a:ext cx="724884" cy="7248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74162B-6A9F-4CC1-8DD1-1501297AFC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36" y="4354338"/>
            <a:ext cx="1102102" cy="5510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9E64730-8875-4816-B292-1D0219CE1A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0" y="4354338"/>
            <a:ext cx="624692" cy="627396"/>
          </a:xfrm>
          <a:prstGeom prst="rect">
            <a:avLst/>
          </a:prstGeom>
        </p:spPr>
      </p:pic>
      <p:cxnSp>
        <p:nvCxnSpPr>
          <p:cNvPr id="26" name="Прямая со стрелкой 63">
            <a:extLst>
              <a:ext uri="{FF2B5EF4-FFF2-40B4-BE49-F238E27FC236}">
                <a16:creationId xmlns:a16="http://schemas.microsoft.com/office/drawing/2014/main" id="{E989E95A-8817-4361-81C2-88BCB5412CC5}"/>
              </a:ext>
            </a:extLst>
          </p:cNvPr>
          <p:cNvCxnSpPr>
            <a:cxnSpLocks/>
          </p:cNvCxnSpPr>
          <p:nvPr/>
        </p:nvCxnSpPr>
        <p:spPr>
          <a:xfrm flipH="1">
            <a:off x="1978005" y="4453109"/>
            <a:ext cx="402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64">
            <a:extLst>
              <a:ext uri="{FF2B5EF4-FFF2-40B4-BE49-F238E27FC236}">
                <a16:creationId xmlns:a16="http://schemas.microsoft.com/office/drawing/2014/main" id="{E9273634-7C27-47FC-974C-71DA664CC909}"/>
              </a:ext>
            </a:extLst>
          </p:cNvPr>
          <p:cNvCxnSpPr>
            <a:cxnSpLocks/>
          </p:cNvCxnSpPr>
          <p:nvPr/>
        </p:nvCxnSpPr>
        <p:spPr>
          <a:xfrm>
            <a:off x="2050765" y="4573377"/>
            <a:ext cx="3962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65">
            <a:extLst>
              <a:ext uri="{FF2B5EF4-FFF2-40B4-BE49-F238E27FC236}">
                <a16:creationId xmlns:a16="http://schemas.microsoft.com/office/drawing/2014/main" id="{3D71F820-0CA4-4FD2-A1F6-52AEE4D5E335}"/>
              </a:ext>
            </a:extLst>
          </p:cNvPr>
          <p:cNvCxnSpPr>
            <a:cxnSpLocks/>
          </p:cNvCxnSpPr>
          <p:nvPr/>
        </p:nvCxnSpPr>
        <p:spPr>
          <a:xfrm flipH="1" flipV="1">
            <a:off x="7300244" y="4543336"/>
            <a:ext cx="2694614" cy="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66">
            <a:extLst>
              <a:ext uri="{FF2B5EF4-FFF2-40B4-BE49-F238E27FC236}">
                <a16:creationId xmlns:a16="http://schemas.microsoft.com/office/drawing/2014/main" id="{1BFF1AA8-6F96-4E34-BD19-3B53557DF2E4}"/>
              </a:ext>
            </a:extLst>
          </p:cNvPr>
          <p:cNvSpPr/>
          <p:nvPr/>
        </p:nvSpPr>
        <p:spPr>
          <a:xfrm>
            <a:off x="4642217" y="1118957"/>
            <a:ext cx="3246839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Автоматизація процесу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9">
            <a:extLst>
              <a:ext uri="{FF2B5EF4-FFF2-40B4-BE49-F238E27FC236}">
                <a16:creationId xmlns:a16="http://schemas.microsoft.com/office/drawing/2014/main" id="{74C222D2-3690-4D0A-B490-425CBA0F92F4}"/>
              </a:ext>
            </a:extLst>
          </p:cNvPr>
          <p:cNvSpPr/>
          <p:nvPr/>
        </p:nvSpPr>
        <p:spPr>
          <a:xfrm>
            <a:off x="292462" y="3377017"/>
            <a:ext cx="535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отримувача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50">
            <a:extLst>
              <a:ext uri="{FF2B5EF4-FFF2-40B4-BE49-F238E27FC236}">
                <a16:creationId xmlns:a16="http://schemas.microsoft.com/office/drawing/2014/main" id="{8D7BAB1B-8385-44D0-8A18-EE9D4C3AB9D4}"/>
              </a:ext>
            </a:extLst>
          </p:cNvPr>
          <p:cNvSpPr/>
          <p:nvPr/>
        </p:nvSpPr>
        <p:spPr>
          <a:xfrm>
            <a:off x="9709404" y="3058169"/>
            <a:ext cx="2162656" cy="91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6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15 діб</a:t>
            </a:r>
            <a:endParaRPr lang="ru-RU" sz="16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DEAD800-DB59-4260-852E-951D95DFA8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13" y="2034083"/>
            <a:ext cx="745497" cy="372748"/>
          </a:xfrm>
          <a:prstGeom prst="rect">
            <a:avLst/>
          </a:prstGeom>
        </p:spPr>
      </p:pic>
      <p:sp>
        <p:nvSpPr>
          <p:cNvPr id="53" name="Прямоугольник 41">
            <a:extLst>
              <a:ext uri="{FF2B5EF4-FFF2-40B4-BE49-F238E27FC236}">
                <a16:creationId xmlns:a16="http://schemas.microsoft.com/office/drawing/2014/main" id="{075AEC9A-EE1C-4034-AED9-9A45A4DBD9D5}"/>
              </a:ext>
            </a:extLst>
          </p:cNvPr>
          <p:cNvSpPr/>
          <p:nvPr/>
        </p:nvSpPr>
        <p:spPr>
          <a:xfrm>
            <a:off x="518660" y="1869800"/>
            <a:ext cx="4565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web-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 Дія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4E83B-7426-406D-B1FD-E24058045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648" y="414124"/>
            <a:ext cx="687131" cy="627380"/>
          </a:xfrm>
          <a:prstGeom prst="rect">
            <a:avLst/>
          </a:prstGeom>
        </p:spPr>
      </p:pic>
      <p:cxnSp>
        <p:nvCxnSpPr>
          <p:cNvPr id="65" name="Прямая со стрелкой 61">
            <a:extLst>
              <a:ext uri="{FF2B5EF4-FFF2-40B4-BE49-F238E27FC236}">
                <a16:creationId xmlns:a16="http://schemas.microsoft.com/office/drawing/2014/main" id="{94679EE8-3157-48A6-80CE-4675BA4D7F22}"/>
              </a:ext>
            </a:extLst>
          </p:cNvPr>
          <p:cNvCxnSpPr>
            <a:cxnSpLocks/>
          </p:cNvCxnSpPr>
          <p:nvPr/>
        </p:nvCxnSpPr>
        <p:spPr>
          <a:xfrm flipH="1" flipV="1">
            <a:off x="2210645" y="1656331"/>
            <a:ext cx="7659816" cy="7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0">
            <a:extLst>
              <a:ext uri="{FF2B5EF4-FFF2-40B4-BE49-F238E27FC236}">
                <a16:creationId xmlns:a16="http://schemas.microsoft.com/office/drawing/2014/main" id="{4524C98C-1561-46E4-91CC-D176B379764E}"/>
              </a:ext>
            </a:extLst>
          </p:cNvPr>
          <p:cNvCxnSpPr>
            <a:cxnSpLocks/>
          </p:cNvCxnSpPr>
          <p:nvPr/>
        </p:nvCxnSpPr>
        <p:spPr>
          <a:xfrm>
            <a:off x="9870461" y="1680713"/>
            <a:ext cx="4652" cy="3657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4FFCB6B-F382-411A-A562-512536C9DC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84" y="1341614"/>
            <a:ext cx="430138" cy="432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D34F145-617D-4A7C-A072-956AD4D76B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" y="1345684"/>
            <a:ext cx="430138" cy="4320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009E6C1-B4F7-4B64-A982-9701204AE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2" y="1373517"/>
            <a:ext cx="375164" cy="37516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223711-9A67-46ED-940E-DC5C8CC28A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9" y="2967403"/>
            <a:ext cx="652929" cy="32646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4B2B790-9072-43A7-8C8B-2CE96BA3B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2" y="2891742"/>
            <a:ext cx="430138" cy="432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55FBA5-6C32-4EBC-AAE4-DCE98E123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3075" y="2939114"/>
            <a:ext cx="824381" cy="752695"/>
          </a:xfrm>
          <a:prstGeom prst="rect">
            <a:avLst/>
          </a:prstGeom>
        </p:spPr>
      </p:pic>
      <p:cxnSp>
        <p:nvCxnSpPr>
          <p:cNvPr id="84" name="Прямая со стрелкой 60">
            <a:extLst>
              <a:ext uri="{FF2B5EF4-FFF2-40B4-BE49-F238E27FC236}">
                <a16:creationId xmlns:a16="http://schemas.microsoft.com/office/drawing/2014/main" id="{A71DACDB-CA3E-4D8D-B7BD-5B29883377EB}"/>
              </a:ext>
            </a:extLst>
          </p:cNvPr>
          <p:cNvCxnSpPr>
            <a:cxnSpLocks/>
          </p:cNvCxnSpPr>
          <p:nvPr/>
        </p:nvCxnSpPr>
        <p:spPr>
          <a:xfrm flipH="1">
            <a:off x="9606601" y="2465583"/>
            <a:ext cx="1" cy="3164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Прямая со стрелкой 61">
            <a:extLst>
              <a:ext uri="{FF2B5EF4-FFF2-40B4-BE49-F238E27FC236}">
                <a16:creationId xmlns:a16="http://schemas.microsoft.com/office/drawing/2014/main" id="{85B50898-C48F-4C27-8CF8-024EA790738E}"/>
              </a:ext>
            </a:extLst>
          </p:cNvPr>
          <p:cNvCxnSpPr>
            <a:cxnSpLocks/>
          </p:cNvCxnSpPr>
          <p:nvPr/>
        </p:nvCxnSpPr>
        <p:spPr>
          <a:xfrm flipH="1" flipV="1">
            <a:off x="2050765" y="3103929"/>
            <a:ext cx="6742310" cy="38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90">
            <a:extLst>
              <a:ext uri="{FF2B5EF4-FFF2-40B4-BE49-F238E27FC236}">
                <a16:creationId xmlns:a16="http://schemas.microsoft.com/office/drawing/2014/main" id="{02A51ACE-115E-4B93-9C16-1734FF059334}"/>
              </a:ext>
            </a:extLst>
          </p:cNvPr>
          <p:cNvCxnSpPr>
            <a:cxnSpLocks/>
          </p:cNvCxnSpPr>
          <p:nvPr/>
        </p:nvCxnSpPr>
        <p:spPr>
          <a:xfrm>
            <a:off x="468512" y="4185169"/>
            <a:ext cx="11494065" cy="1861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Прямоугольник 52">
            <a:extLst>
              <a:ext uri="{FF2B5EF4-FFF2-40B4-BE49-F238E27FC236}">
                <a16:creationId xmlns:a16="http://schemas.microsoft.com/office/drawing/2014/main" id="{8C8D611C-52E5-41A6-B4C8-E87509AE55F0}"/>
              </a:ext>
            </a:extLst>
          </p:cNvPr>
          <p:cNvSpPr/>
          <p:nvPr/>
        </p:nvSpPr>
        <p:spPr>
          <a:xfrm>
            <a:off x="15593" y="5070415"/>
            <a:ext cx="8302172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вносить власну частку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30% або 50% суми 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необхідної для перерахування</a:t>
            </a:r>
          </a:p>
          <a:p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uk-UA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(на протязі 10 робочих днів з дня погодження)</a:t>
            </a:r>
            <a:endParaRPr lang="ru-RU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Оплата витрат, </a:t>
            </a:r>
            <a:r>
              <a:rPr lang="uk-UA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язаних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51">
            <a:extLst>
              <a:ext uri="{FF2B5EF4-FFF2-40B4-BE49-F238E27FC236}">
                <a16:creationId xmlns:a16="http://schemas.microsoft.com/office/drawing/2014/main" id="{A8EE4361-9421-466E-B224-09A2E70E45D0}"/>
              </a:ext>
            </a:extLst>
          </p:cNvPr>
          <p:cNvSpPr/>
          <p:nvPr/>
        </p:nvSpPr>
        <p:spPr>
          <a:xfrm>
            <a:off x="9088423" y="5211633"/>
            <a:ext cx="2653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70% або 50% суми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розміру гранту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DEAD800-DB59-4260-852E-951D95DFA8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75" y="2034082"/>
            <a:ext cx="1465633" cy="528565"/>
          </a:xfrm>
          <a:prstGeom prst="rect">
            <a:avLst/>
          </a:prstGeom>
        </p:spPr>
      </p:pic>
      <p:sp>
        <p:nvSpPr>
          <p:cNvPr id="46" name="Прямоугольник 15">
            <a:extLst>
              <a:ext uri="{FF2B5EF4-FFF2-40B4-BE49-F238E27FC236}">
                <a16:creationId xmlns:a16="http://schemas.microsoft.com/office/drawing/2014/main" id="{926BB1B7-07F1-4F40-9D46-B727BFC44F27}"/>
              </a:ext>
            </a:extLst>
          </p:cNvPr>
          <p:cNvSpPr/>
          <p:nvPr/>
        </p:nvSpPr>
        <p:spPr>
          <a:xfrm>
            <a:off x="518660" y="2210814"/>
            <a:ext cx="40841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Бізнес-план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61">
            <a:extLst>
              <a:ext uri="{FF2B5EF4-FFF2-40B4-BE49-F238E27FC236}">
                <a16:creationId xmlns:a16="http://schemas.microsoft.com/office/drawing/2014/main" id="{94679EE8-3157-48A6-80CE-4675BA4D7F22}"/>
              </a:ext>
            </a:extLst>
          </p:cNvPr>
          <p:cNvCxnSpPr>
            <a:cxnSpLocks/>
          </p:cNvCxnSpPr>
          <p:nvPr/>
        </p:nvCxnSpPr>
        <p:spPr>
          <a:xfrm flipH="1" flipV="1">
            <a:off x="2226143" y="1656331"/>
            <a:ext cx="7659816" cy="7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60">
            <a:extLst>
              <a:ext uri="{FF2B5EF4-FFF2-40B4-BE49-F238E27FC236}">
                <a16:creationId xmlns:a16="http://schemas.microsoft.com/office/drawing/2014/main" id="{4524C98C-1561-46E4-91CC-D176B379764E}"/>
              </a:ext>
            </a:extLst>
          </p:cNvPr>
          <p:cNvCxnSpPr>
            <a:cxnSpLocks/>
          </p:cNvCxnSpPr>
          <p:nvPr/>
        </p:nvCxnSpPr>
        <p:spPr>
          <a:xfrm>
            <a:off x="9885959" y="1680713"/>
            <a:ext cx="4652" cy="3657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4FFCB6B-F382-411A-A562-512536C9DC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82" y="1341614"/>
            <a:ext cx="430138" cy="432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D34F145-617D-4A7C-A072-956AD4D76B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1345684"/>
            <a:ext cx="430138" cy="43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009E6C1-B4F7-4B64-A982-9701204AE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0" y="1373517"/>
            <a:ext cx="375164" cy="375164"/>
          </a:xfrm>
          <a:prstGeom prst="rect">
            <a:avLst/>
          </a:prstGeom>
        </p:spPr>
      </p:pic>
      <p:sp>
        <p:nvSpPr>
          <p:cNvPr id="55" name="Прямоугольник 48">
            <a:extLst>
              <a:ext uri="{FF2B5EF4-FFF2-40B4-BE49-F238E27FC236}">
                <a16:creationId xmlns:a16="http://schemas.microsoft.com/office/drawing/2014/main" id="{C5CC1914-7151-44B3-990C-F127D939E0E7}"/>
              </a:ext>
            </a:extLst>
          </p:cNvPr>
          <p:cNvSpPr/>
          <p:nvPr/>
        </p:nvSpPr>
        <p:spPr>
          <a:xfrm>
            <a:off x="10304834" y="1837905"/>
            <a:ext cx="186399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Банком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5 діб</a:t>
            </a:r>
            <a:endParaRPr lang="ru-RU" sz="16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 стрелкой 60">
            <a:extLst>
              <a:ext uri="{FF2B5EF4-FFF2-40B4-BE49-F238E27FC236}">
                <a16:creationId xmlns:a16="http://schemas.microsoft.com/office/drawing/2014/main" id="{A71DACDB-CA3E-4D8D-B7BD-5B29883377EB}"/>
              </a:ext>
            </a:extLst>
          </p:cNvPr>
          <p:cNvCxnSpPr>
            <a:cxnSpLocks/>
          </p:cNvCxnSpPr>
          <p:nvPr/>
        </p:nvCxnSpPr>
        <p:spPr>
          <a:xfrm flipH="1">
            <a:off x="9622099" y="2465583"/>
            <a:ext cx="1" cy="3164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8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1" y="580844"/>
            <a:ext cx="4975192" cy="258027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366270" y="1863544"/>
            <a:ext cx="2609286" cy="59886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З початку програми загальна кількість поданих заяв </a:t>
            </a:r>
            <a:endParaRPr lang="uk-UA" b="1" i="0" u="none" strike="noStrike" cap="none" dirty="0">
              <a:solidFill>
                <a:srgbClr val="0066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242068"/>
            <a:ext cx="3020037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2638" y="202514"/>
            <a:ext cx="3168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480445" y="2567434"/>
            <a:ext cx="8795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2141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013361" y="8265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-34256" y="556492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ГРАНТИ ДЛЯ ПЕПЕРОБНИХ ПІДПРИЄМСТВ</a:t>
            </a:r>
            <a:endParaRPr sz="15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87" y="518"/>
            <a:ext cx="1971413" cy="71753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1157EBB-3DC0-4E08-9833-3689007139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7" y="927340"/>
            <a:ext cx="793522" cy="793522"/>
          </a:xfrm>
          <a:prstGeom prst="rect">
            <a:avLst/>
          </a:prstGeom>
        </p:spPr>
      </p:pic>
      <p:sp>
        <p:nvSpPr>
          <p:cNvPr id="42" name="Google Shape;166;p5">
            <a:extLst>
              <a:ext uri="{FF2B5EF4-FFF2-40B4-BE49-F238E27FC236}">
                <a16:creationId xmlns:a16="http://schemas.microsoft.com/office/drawing/2014/main" id="{9489B0B8-E621-470D-98AD-00C6030387A9}"/>
              </a:ext>
            </a:extLst>
          </p:cNvPr>
          <p:cNvSpPr txBox="1"/>
          <p:nvPr/>
        </p:nvSpPr>
        <p:spPr>
          <a:xfrm>
            <a:off x="4491778" y="2593110"/>
            <a:ext cx="8795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485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9EE22A1A-6664-4FAA-AAD4-530D430CA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262" y="2536808"/>
            <a:ext cx="353680" cy="353680"/>
          </a:xfrm>
          <a:prstGeom prst="rect">
            <a:avLst/>
          </a:prstGeom>
        </p:spPr>
      </p:pic>
      <p:sp>
        <p:nvSpPr>
          <p:cNvPr id="47" name="Google Shape;157;p5">
            <a:extLst>
              <a:ext uri="{FF2B5EF4-FFF2-40B4-BE49-F238E27FC236}">
                <a16:creationId xmlns:a16="http://schemas.microsoft.com/office/drawing/2014/main" id="{2C8FECAC-7E54-49A0-BD7D-76DEAA31D756}"/>
              </a:ext>
            </a:extLst>
          </p:cNvPr>
          <p:cNvSpPr/>
          <p:nvPr/>
        </p:nvSpPr>
        <p:spPr>
          <a:xfrm>
            <a:off x="6405550" y="1801633"/>
            <a:ext cx="2312788" cy="71753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Перераховано коштів грантоотримувачам  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(</a:t>
            </a:r>
            <a:r>
              <a:rPr lang="uk-UA" b="1" i="0" u="none" strike="noStrike" cap="none" dirty="0" err="1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тис.грн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.)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8" name="Google Shape;166;p5">
            <a:extLst>
              <a:ext uri="{FF2B5EF4-FFF2-40B4-BE49-F238E27FC236}">
                <a16:creationId xmlns:a16="http://schemas.microsoft.com/office/drawing/2014/main" id="{E800F443-2578-4640-BCC3-8934DD77FC4E}"/>
              </a:ext>
            </a:extLst>
          </p:cNvPr>
          <p:cNvSpPr txBox="1"/>
          <p:nvPr/>
        </p:nvSpPr>
        <p:spPr>
          <a:xfrm>
            <a:off x="7013361" y="2640523"/>
            <a:ext cx="18565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1 </a:t>
            </a:r>
            <a:r>
              <a:rPr lang="en-US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902 082,0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Рисунок 15" descr="Монеты">
            <a:extLst>
              <a:ext uri="{FF2B5EF4-FFF2-40B4-BE49-F238E27FC236}">
                <a16:creationId xmlns:a16="http://schemas.microsoft.com/office/drawing/2014/main" id="{7219C9D5-0964-41E8-9BEE-D49105DAD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6161" y="2579846"/>
            <a:ext cx="457200" cy="4572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A42F-A671-42FF-AC95-557B9B39C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378" y="1021722"/>
            <a:ext cx="787300" cy="718839"/>
          </a:xfrm>
          <a:prstGeom prst="rect">
            <a:avLst/>
          </a:prstGeom>
        </p:spPr>
      </p:pic>
      <p:sp>
        <p:nvSpPr>
          <p:cNvPr id="32" name="Google Shape;157;p5">
            <a:extLst>
              <a:ext uri="{FF2B5EF4-FFF2-40B4-BE49-F238E27FC236}">
                <a16:creationId xmlns:a16="http://schemas.microsoft.com/office/drawing/2014/main" id="{79D87EAD-A244-4632-B2B5-BE1BBE269BA5}"/>
              </a:ext>
            </a:extLst>
          </p:cNvPr>
          <p:cNvSpPr/>
          <p:nvPr/>
        </p:nvSpPr>
        <p:spPr>
          <a:xfrm>
            <a:off x="3502634" y="1860965"/>
            <a:ext cx="2312788" cy="59887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Прийнято рішень про надання грантів</a:t>
            </a:r>
            <a:endParaRPr lang="uk-UA" b="1" i="0" u="none" strike="noStrike" cap="none" dirty="0">
              <a:solidFill>
                <a:srgbClr val="0066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0" name="Рисунок 39" descr="Деньги">
            <a:extLst>
              <a:ext uri="{FF2B5EF4-FFF2-40B4-BE49-F238E27FC236}">
                <a16:creationId xmlns:a16="http://schemas.microsoft.com/office/drawing/2014/main" id="{231BC836-77E8-4D50-BFFF-14C9BB4657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5218" y="2493118"/>
            <a:ext cx="522782" cy="522782"/>
          </a:xfrm>
          <a:prstGeom prst="rect">
            <a:avLst/>
          </a:prstGeom>
        </p:spPr>
      </p:pic>
      <p:sp>
        <p:nvSpPr>
          <p:cNvPr id="43" name="Google Shape;157;p5">
            <a:extLst>
              <a:ext uri="{FF2B5EF4-FFF2-40B4-BE49-F238E27FC236}">
                <a16:creationId xmlns:a16="http://schemas.microsoft.com/office/drawing/2014/main" id="{7461D35D-AE5F-48F5-8EB7-B84B0D5A3A80}"/>
              </a:ext>
            </a:extLst>
          </p:cNvPr>
          <p:cNvSpPr/>
          <p:nvPr/>
        </p:nvSpPr>
        <p:spPr>
          <a:xfrm>
            <a:off x="9337465" y="1784528"/>
            <a:ext cx="2312788" cy="71753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Кількість нових працевлаштованих 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(осіб)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66;p5">
            <a:extLst>
              <a:ext uri="{FF2B5EF4-FFF2-40B4-BE49-F238E27FC236}">
                <a16:creationId xmlns:a16="http://schemas.microsoft.com/office/drawing/2014/main" id="{00A82BE7-9026-431B-AB45-BB56D84F7066}"/>
              </a:ext>
            </a:extLst>
          </p:cNvPr>
          <p:cNvSpPr txBox="1"/>
          <p:nvPr/>
        </p:nvSpPr>
        <p:spPr>
          <a:xfrm>
            <a:off x="10307704" y="2569863"/>
            <a:ext cx="9980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800" b="1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6</a:t>
            </a: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 500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87ADF3A-4243-44E1-91FB-A721FC06A03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40" y="939092"/>
            <a:ext cx="729289" cy="729289"/>
          </a:xfrm>
          <a:prstGeom prst="rect">
            <a:avLst/>
          </a:prstGeom>
        </p:spPr>
      </p:pic>
      <p:pic>
        <p:nvPicPr>
          <p:cNvPr id="3" name="Рисунок 2" descr="Пользователи">
            <a:extLst>
              <a:ext uri="{FF2B5EF4-FFF2-40B4-BE49-F238E27FC236}">
                <a16:creationId xmlns:a16="http://schemas.microsoft.com/office/drawing/2014/main" id="{A168A0CD-3C09-469B-B5E6-30A6AA72BC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54206" y="2497360"/>
            <a:ext cx="497975" cy="497975"/>
          </a:xfrm>
          <a:prstGeom prst="rect">
            <a:avLst/>
          </a:prstGeom>
        </p:spPr>
      </p:pic>
      <p:sp>
        <p:nvSpPr>
          <p:cNvPr id="39" name="Google Shape;161;p5"/>
          <p:cNvSpPr txBox="1"/>
          <p:nvPr/>
        </p:nvSpPr>
        <p:spPr>
          <a:xfrm>
            <a:off x="5067193" y="38217"/>
            <a:ext cx="31683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700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Результати проекту сьогодні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graphicFrame>
        <p:nvGraphicFramePr>
          <p:cNvPr id="66" name="Диаграм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47949"/>
              </p:ext>
            </p:extLst>
          </p:nvPr>
        </p:nvGraphicFramePr>
        <p:xfrm>
          <a:off x="121486" y="3137255"/>
          <a:ext cx="12070514" cy="372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55272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212997" y="3564027"/>
            <a:ext cx="6486476" cy="1197861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206;p2">
            <a:extLst>
              <a:ext uri="{FF2B5EF4-FFF2-40B4-BE49-F238E27FC236}">
                <a16:creationId xmlns:a16="http://schemas.microsoft.com/office/drawing/2014/main" id="{8BB3F6B1-38AE-4122-A225-104B9B04138B}"/>
              </a:ext>
            </a:extLst>
          </p:cNvPr>
          <p:cNvSpPr/>
          <p:nvPr/>
        </p:nvSpPr>
        <p:spPr>
          <a:xfrm>
            <a:off x="212997" y="5270676"/>
            <a:ext cx="6442393" cy="105447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206;p2">
            <a:extLst>
              <a:ext uri="{FF2B5EF4-FFF2-40B4-BE49-F238E27FC236}">
                <a16:creationId xmlns:a16="http://schemas.microsoft.com/office/drawing/2014/main" id="{16D210E8-092C-4BC6-8666-FDB785C67401}"/>
              </a:ext>
            </a:extLst>
          </p:cNvPr>
          <p:cNvSpPr/>
          <p:nvPr/>
        </p:nvSpPr>
        <p:spPr>
          <a:xfrm>
            <a:off x="212997" y="1823518"/>
            <a:ext cx="6442393" cy="998068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85;g1fdf8964e9c_0_16">
            <a:extLst>
              <a:ext uri="{FF2B5EF4-FFF2-40B4-BE49-F238E27FC236}">
                <a16:creationId xmlns:a16="http://schemas.microsoft.com/office/drawing/2014/main" id="{8B99B730-6D7F-4657-A70F-3FD8DFE16F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986941"/>
            <a:ext cx="10364330" cy="537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1" y="580844"/>
            <a:ext cx="4975192" cy="258027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242068"/>
            <a:ext cx="3020037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2638" y="202514"/>
            <a:ext cx="3168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-34256" y="556492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ГРАНТИ ДЛЯ ПЕПЕРОБНИХ ПІДПРИЄМСТВ</a:t>
            </a:r>
            <a:endParaRPr sz="15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87" y="15602"/>
            <a:ext cx="1971413" cy="717536"/>
          </a:xfrm>
          <a:prstGeom prst="rect">
            <a:avLst/>
          </a:prstGeom>
        </p:spPr>
      </p:pic>
      <p:sp>
        <p:nvSpPr>
          <p:cNvPr id="32" name="Google Shape;87;g1fdf8964e9c_0_16">
            <a:extLst>
              <a:ext uri="{FF2B5EF4-FFF2-40B4-BE49-F238E27FC236}">
                <a16:creationId xmlns:a16="http://schemas.microsoft.com/office/drawing/2014/main" id="{C9ED8D26-5C3E-43C9-A009-9F09D0017336}"/>
              </a:ext>
            </a:extLst>
          </p:cNvPr>
          <p:cNvSpPr txBox="1"/>
          <p:nvPr/>
        </p:nvSpPr>
        <p:spPr>
          <a:xfrm>
            <a:off x="2092054" y="1039121"/>
            <a:ext cx="99713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Редизайн</a:t>
            </a:r>
            <a:r>
              <a:rPr lang="uk-U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грантової програми для переробних підприємств </a:t>
            </a:r>
            <a:endParaRPr lang="ru-RU" sz="2000" b="1" i="0" u="none" strike="noStrik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CF6B5C-C1FC-4152-A87E-FC51859A5FE3}"/>
              </a:ext>
            </a:extLst>
          </p:cNvPr>
          <p:cNvSpPr txBox="1"/>
          <p:nvPr/>
        </p:nvSpPr>
        <p:spPr>
          <a:xfrm>
            <a:off x="212997" y="1896315"/>
            <a:ext cx="62778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dirty="0" err="1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Пріоретизація</a:t>
            </a:r>
            <a:r>
              <a:rPr lang="uk-UA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надання грантів отримувачам з  деокупованих територіях через механізм покращених умов фінансування;</a:t>
            </a:r>
          </a:p>
          <a:p>
            <a:r>
              <a:rPr lang="uk-UA" b="1" dirty="0"/>
              <a:t>Підвищення рівня фінансової грамотності кандидатів на отримання грантів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indent="0">
              <a:buNone/>
            </a:pPr>
            <a:endParaRPr lang="uk-UA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157;p5">
            <a:extLst>
              <a:ext uri="{FF2B5EF4-FFF2-40B4-BE49-F238E27FC236}">
                <a16:creationId xmlns:a16="http://schemas.microsoft.com/office/drawing/2014/main" id="{D1F99DDE-7B92-4EBE-A2FF-0FE35D22F68F}"/>
              </a:ext>
            </a:extLst>
          </p:cNvPr>
          <p:cNvSpPr/>
          <p:nvPr/>
        </p:nvSpPr>
        <p:spPr>
          <a:xfrm>
            <a:off x="306386" y="1439850"/>
            <a:ext cx="1159893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Мета: 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0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306386" y="3068704"/>
            <a:ext cx="240769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Спосіб досягнення: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0C90CE-FC54-4696-84FF-0D3AF79AF2C6}"/>
              </a:ext>
            </a:extLst>
          </p:cNvPr>
          <p:cNvSpPr txBox="1"/>
          <p:nvPr/>
        </p:nvSpPr>
        <p:spPr>
          <a:xfrm>
            <a:off x="188233" y="3510244"/>
            <a:ext cx="61869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відкриття можливості отримання гранту на деокупованих територіях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зменшення суми власного внеску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підвищення рівня ризикованості проектів отримувачів грантів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запровадження проекту </a:t>
            </a:r>
            <a:r>
              <a:rPr lang="uk-UA" b="1" dirty="0"/>
              <a:t>підвищення рівня фінансової грамотності кандидатів на отримання грантів</a:t>
            </a: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5" name="Google Shape;157;p5">
            <a:extLst>
              <a:ext uri="{FF2B5EF4-FFF2-40B4-BE49-F238E27FC236}">
                <a16:creationId xmlns:a16="http://schemas.microsoft.com/office/drawing/2014/main" id="{DE207B3E-485E-456E-BE3B-A60D2DC61995}"/>
              </a:ext>
            </a:extLst>
          </p:cNvPr>
          <p:cNvSpPr/>
          <p:nvPr/>
        </p:nvSpPr>
        <p:spPr>
          <a:xfrm>
            <a:off x="272780" y="4865458"/>
            <a:ext cx="488260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Умови для деокупованих територій:</a:t>
            </a:r>
            <a:endParaRPr sz="1500" b="1" i="0" u="none" strike="noStrike" dirty="0">
              <a:ln w="9525">
                <a:solidFill>
                  <a:schemeClr val="bg1"/>
                </a:solidFill>
                <a:prstDash val="solid"/>
              </a:ln>
              <a:solidFill>
                <a:srgbClr val="0066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45D6B0-75D3-4D5D-AABA-71ABAFC69BFA}"/>
              </a:ext>
            </a:extLst>
          </p:cNvPr>
          <p:cNvSpPr txBox="1"/>
          <p:nvPr/>
        </p:nvSpPr>
        <p:spPr>
          <a:xfrm>
            <a:off x="188233" y="5299615"/>
            <a:ext cx="53494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співфінансування 20/80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розмір гранту 8 млн грн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цільове використання гранту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межа оцінки проекту 20 балів (середній рівень ризику)</a:t>
            </a:r>
          </a:p>
          <a:p>
            <a:pPr marL="0" indent="0">
              <a:buNone/>
            </a:pP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0BB37B-41AC-40C7-AE6E-7B96B3ADA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127" y="2136449"/>
            <a:ext cx="5270762" cy="36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0" y="638668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0"/>
            <a:ext cx="1971413" cy="717536"/>
          </a:xfrm>
          <a:prstGeom prst="rect">
            <a:avLst/>
          </a:prstGeom>
        </p:spPr>
      </p:pic>
      <p:sp>
        <p:nvSpPr>
          <p:cNvPr id="25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244929" y="4279700"/>
            <a:ext cx="5404757" cy="166390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244929" y="3625310"/>
            <a:ext cx="240769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Цілі 2023 року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0C90CE-FC54-4696-84FF-0D3AF79AF2C6}"/>
              </a:ext>
            </a:extLst>
          </p:cNvPr>
          <p:cNvSpPr txBox="1"/>
          <p:nvPr/>
        </p:nvSpPr>
        <p:spPr>
          <a:xfrm>
            <a:off x="244929" y="4420861"/>
            <a:ext cx="5155164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Надано 500 грантів, у тому числі на </a:t>
            </a:r>
            <a:r>
              <a:rPr lang="uk-UA" sz="1400" b="1" dirty="0" err="1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деокупованих</a:t>
            </a:r>
            <a:r>
              <a:rPr lang="uk-UA" sz="1400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територіях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Фінансування становить – 4 млрд гривень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Запроваджено проект </a:t>
            </a:r>
            <a:r>
              <a:rPr lang="uk-UA" b="1" dirty="0"/>
              <a:t>підвищення рівня фінансової грамотності кандидатів на отримання грантів</a:t>
            </a: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929" y="1164438"/>
            <a:ext cx="1123405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0066FF"/>
                </a:solidFill>
              </a:rPr>
              <a:t>Надання грантів для розвитку або створення переробних підприємств дозволить державі: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перейти від сировинної спрямованості;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збільшити додану вартість готової продукції (чим більше процесів  перероблення сировини у готову продукцію </a:t>
            </a:r>
            <a:r>
              <a:rPr lang="ru-RU" sz="1600" b="1" dirty="0" err="1">
                <a:solidFill>
                  <a:srgbClr val="0066FF"/>
                </a:solidFill>
              </a:rPr>
              <a:t>задіяно</a:t>
            </a:r>
            <a:r>
              <a:rPr lang="ru-RU" sz="1600" b="1" dirty="0">
                <a:solidFill>
                  <a:srgbClr val="0066FF"/>
                </a:solidFill>
              </a:rPr>
              <a:t> у </a:t>
            </a:r>
            <a:r>
              <a:rPr lang="ru-RU" sz="1600" b="1" dirty="0" err="1">
                <a:solidFill>
                  <a:srgbClr val="0066FF"/>
                </a:solidFill>
              </a:rPr>
              <a:t>процесі</a:t>
            </a:r>
            <a:r>
              <a:rPr lang="ru-RU" sz="1600" b="1" dirty="0">
                <a:solidFill>
                  <a:srgbClr val="0066FF"/>
                </a:solidFill>
              </a:rPr>
              <a:t>, </a:t>
            </a:r>
            <a:r>
              <a:rPr lang="ru-RU" sz="1600" b="1" dirty="0" err="1">
                <a:solidFill>
                  <a:srgbClr val="0066FF"/>
                </a:solidFill>
              </a:rPr>
              <a:t>тим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більша</a:t>
            </a:r>
            <a:r>
              <a:rPr lang="ru-RU" sz="1600" b="1" dirty="0">
                <a:solidFill>
                  <a:srgbClr val="0066FF"/>
                </a:solidFill>
              </a:rPr>
              <a:t> додана </a:t>
            </a:r>
            <a:r>
              <a:rPr lang="ru-RU" sz="1600" b="1" dirty="0" err="1">
                <a:solidFill>
                  <a:srgbClr val="0066FF"/>
                </a:solidFill>
              </a:rPr>
              <a:t>вартість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готової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продукції</a:t>
            </a:r>
            <a:r>
              <a:rPr lang="ru-RU" sz="1600" b="1" dirty="0">
                <a:solidFill>
                  <a:srgbClr val="0066FF"/>
                </a:solidFill>
              </a:rPr>
              <a:t>);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err="1">
                <a:solidFill>
                  <a:srgbClr val="0066FF"/>
                </a:solidFill>
              </a:rPr>
              <a:t>стимулюмати</a:t>
            </a:r>
            <a:r>
              <a:rPr lang="uk-UA" sz="1600" b="1" dirty="0">
                <a:solidFill>
                  <a:srgbClr val="0066FF"/>
                </a:solidFill>
              </a:rPr>
              <a:t> суміжні галузі виробництва (загальноприйнятий мультиплікатор переробки становить 2,5)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стимулювати розбудову </a:t>
            </a:r>
            <a:r>
              <a:rPr lang="uk-UA" sz="1600" b="1" dirty="0" err="1">
                <a:solidFill>
                  <a:srgbClr val="0066FF"/>
                </a:solidFill>
              </a:rPr>
              <a:t>деокуповних</a:t>
            </a:r>
            <a:r>
              <a:rPr lang="uk-UA" sz="1600" b="1" dirty="0">
                <a:solidFill>
                  <a:srgbClr val="0066FF"/>
                </a:solidFill>
              </a:rPr>
              <a:t> </a:t>
            </a:r>
            <a:r>
              <a:rPr lang="uk-UA" sz="1600" b="1" dirty="0" err="1">
                <a:solidFill>
                  <a:srgbClr val="0066FF"/>
                </a:solidFill>
              </a:rPr>
              <a:t>теритрій</a:t>
            </a:r>
            <a:r>
              <a:rPr lang="uk-UA" sz="1600" b="1" dirty="0">
                <a:solidFill>
                  <a:srgbClr val="0066FF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створити нові робочі місця.</a:t>
            </a:r>
            <a:endParaRPr lang="ru-RU" sz="1600" b="1" dirty="0">
              <a:solidFill>
                <a:srgbClr val="0066FF"/>
              </a:solidFill>
            </a:endParaRPr>
          </a:p>
        </p:txBody>
      </p:sp>
      <p:sp>
        <p:nvSpPr>
          <p:cNvPr id="32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7592787" y="3685169"/>
            <a:ext cx="2772370" cy="594531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Проблеми реалізації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2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6276593" y="4489315"/>
            <a:ext cx="5404757" cy="166390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Courier New" panose="02070309020205020404" pitchFamily="49" charset="0"/>
              <a:buChar char="o"/>
            </a:pPr>
            <a:r>
              <a:rPr lang="uk-UA" sz="1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Недостатність фінансування (державним бюджетом передбачено фінансування у розмірі 1,65 млрд гривень)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Courier New" panose="02070309020205020404" pitchFamily="49" charset="0"/>
              <a:buChar char="o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Недостатня фінансова грамотність кандидатів на отримання грантів</a:t>
            </a: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1432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564</Words>
  <Application>Microsoft Office PowerPoint</Application>
  <PresentationFormat>Широкоэкранный</PresentationFormat>
  <Paragraphs>107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Svitlana Yakovleva</dc:creator>
  <cp:lastModifiedBy>Вика Тюрина</cp:lastModifiedBy>
  <cp:revision>125</cp:revision>
  <dcterms:created xsi:type="dcterms:W3CDTF">2023-01-25T08:28:15Z</dcterms:created>
  <dcterms:modified xsi:type="dcterms:W3CDTF">2023-07-24T12:42:15Z</dcterms:modified>
</cp:coreProperties>
</file>