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1311" r:id="rId2"/>
    <p:sldId id="1317" r:id="rId3"/>
    <p:sldId id="1318" r:id="rId4"/>
    <p:sldId id="1319" r:id="rId5"/>
    <p:sldId id="1303" r:id="rId6"/>
    <p:sldId id="324" r:id="rId7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orient="horz" pos="2795" userDrawn="1">
          <p15:clr>
            <a:srgbClr val="A4A3A4"/>
          </p15:clr>
        </p15:guide>
        <p15:guide id="3" orient="horz" pos="3158" userDrawn="1">
          <p15:clr>
            <a:srgbClr val="A4A3A4"/>
          </p15:clr>
        </p15:guide>
        <p15:guide id="4" orient="horz" pos="572" userDrawn="1">
          <p15:clr>
            <a:srgbClr val="A4A3A4"/>
          </p15:clr>
        </p15:guide>
        <p15:guide id="5" orient="horz" pos="1117" userDrawn="1">
          <p15:clr>
            <a:srgbClr val="A4A3A4"/>
          </p15:clr>
        </p15:guide>
        <p15:guide id="6" orient="horz" pos="1661" userDrawn="1">
          <p15:clr>
            <a:srgbClr val="A4A3A4"/>
          </p15:clr>
        </p15:guide>
        <p15:guide id="7" orient="horz" pos="3929" userDrawn="1">
          <p15:clr>
            <a:srgbClr val="A4A3A4"/>
          </p15:clr>
        </p15:guide>
        <p15:guide id="8" orient="horz" pos="663" userDrawn="1">
          <p15:clr>
            <a:srgbClr val="A4A3A4"/>
          </p15:clr>
        </p15:guide>
        <p15:guide id="9" pos="2724" userDrawn="1">
          <p15:clr>
            <a:srgbClr val="A4A3A4"/>
          </p15:clr>
        </p15:guide>
        <p15:guide id="10" pos="7468" userDrawn="1">
          <p15:clr>
            <a:srgbClr val="A4A3A4"/>
          </p15:clr>
        </p15:guide>
        <p15:guide id="11" pos="2556" userDrawn="1">
          <p15:clr>
            <a:srgbClr val="A4A3A4"/>
          </p15:clr>
        </p15:guide>
        <p15:guide id="12" pos="5110" userDrawn="1">
          <p15:clr>
            <a:srgbClr val="A4A3A4"/>
          </p15:clr>
        </p15:guide>
        <p15:guide id="13" pos="5013" userDrawn="1">
          <p15:clr>
            <a:srgbClr val="A4A3A4"/>
          </p15:clr>
        </p15:guide>
        <p15:guide id="14" pos="3728" userDrawn="1">
          <p15:clr>
            <a:srgbClr val="A4A3A4"/>
          </p15:clr>
        </p15:guide>
        <p15:guide id="15" pos="3952" userDrawn="1">
          <p15:clr>
            <a:srgbClr val="A4A3A4"/>
          </p15:clr>
        </p15:guide>
        <p15:guide id="16" pos="17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5" userDrawn="1">
          <p15:clr>
            <a:srgbClr val="A4A3A4"/>
          </p15:clr>
        </p15:guide>
        <p15:guide id="2" orient="horz" pos="2954" userDrawn="1">
          <p15:clr>
            <a:srgbClr val="A4A3A4"/>
          </p15:clr>
        </p15:guide>
        <p15:guide id="3" orient="horz" pos="2935" userDrawn="1">
          <p15:clr>
            <a:srgbClr val="A4A3A4"/>
          </p15:clr>
        </p15:guide>
        <p15:guide id="4" orient="horz" pos="2934" userDrawn="1">
          <p15:clr>
            <a:srgbClr val="A4A3A4"/>
          </p15:clr>
        </p15:guide>
        <p15:guide id="5" pos="2220" userDrawn="1">
          <p15:clr>
            <a:srgbClr val="A4A3A4"/>
          </p15:clr>
        </p15:guide>
        <p15:guide id="6" pos="2219" userDrawn="1">
          <p15:clr>
            <a:srgbClr val="A4A3A4"/>
          </p15:clr>
        </p15:guide>
        <p15:guide id="7" pos="2216" userDrawn="1">
          <p15:clr>
            <a:srgbClr val="A4A3A4"/>
          </p15:clr>
        </p15:guide>
        <p15:guide id="8" pos="2215" userDrawn="1">
          <p15:clr>
            <a:srgbClr val="A4A3A4"/>
          </p15:clr>
        </p15:guide>
        <p15:guide id="9" orient="horz" pos="2965" userDrawn="1">
          <p15:clr>
            <a:srgbClr val="A4A3A4"/>
          </p15:clr>
        </p15:guide>
        <p15:guide id="10" orient="horz" pos="2964" userDrawn="1">
          <p15:clr>
            <a:srgbClr val="A4A3A4"/>
          </p15:clr>
        </p15:guide>
        <p15:guide id="11" orient="horz" pos="2944" userDrawn="1">
          <p15:clr>
            <a:srgbClr val="A4A3A4"/>
          </p15:clr>
        </p15:guide>
        <p15:guide id="12" orient="horz" pos="2942" userDrawn="1">
          <p15:clr>
            <a:srgbClr val="A4A3A4"/>
          </p15:clr>
        </p15:guide>
        <p15:guide id="13" pos="2210" userDrawn="1">
          <p15:clr>
            <a:srgbClr val="A4A3A4"/>
          </p15:clr>
        </p15:guide>
        <p15:guide id="14" pos="2209" userDrawn="1">
          <p15:clr>
            <a:srgbClr val="A4A3A4"/>
          </p15:clr>
        </p15:guide>
        <p15:guide id="15" pos="2206" userDrawn="1">
          <p15:clr>
            <a:srgbClr val="A4A3A4"/>
          </p15:clr>
        </p15:guide>
        <p15:guide id="16" orient="horz" pos="3139" userDrawn="1">
          <p15:clr>
            <a:srgbClr val="A4A3A4"/>
          </p15:clr>
        </p15:guide>
        <p15:guide id="17" orient="horz" pos="3138" userDrawn="1">
          <p15:clr>
            <a:srgbClr val="A4A3A4"/>
          </p15:clr>
        </p15:guide>
        <p15:guide id="18" orient="horz" pos="3118" userDrawn="1">
          <p15:clr>
            <a:srgbClr val="A4A3A4"/>
          </p15:clr>
        </p15:guide>
        <p15:guide id="19" orient="horz" pos="3117" userDrawn="1">
          <p15:clr>
            <a:srgbClr val="A4A3A4"/>
          </p15:clr>
        </p15:guide>
        <p15:guide id="20" orient="horz" pos="3150" userDrawn="1">
          <p15:clr>
            <a:srgbClr val="A4A3A4"/>
          </p15:clr>
        </p15:guide>
        <p15:guide id="21" orient="horz" pos="3149" userDrawn="1">
          <p15:clr>
            <a:srgbClr val="A4A3A4"/>
          </p15:clr>
        </p15:guide>
        <p15:guide id="22" orient="horz" pos="3128" userDrawn="1">
          <p15:clr>
            <a:srgbClr val="A4A3A4"/>
          </p15:clr>
        </p15:guide>
        <p15:guide id="23" orient="horz" pos="3125" userDrawn="1">
          <p15:clr>
            <a:srgbClr val="A4A3A4"/>
          </p15:clr>
        </p15:guide>
        <p15:guide id="24" pos="2153" userDrawn="1">
          <p15:clr>
            <a:srgbClr val="A4A3A4"/>
          </p15:clr>
        </p15:guide>
        <p15:guide id="25" pos="2152" userDrawn="1">
          <p15:clr>
            <a:srgbClr val="A4A3A4"/>
          </p15:clr>
        </p15:guide>
        <p15:guide id="26" pos="2149" userDrawn="1">
          <p15:clr>
            <a:srgbClr val="A4A3A4"/>
          </p15:clr>
        </p15:guide>
        <p15:guide id="27" pos="2148" userDrawn="1">
          <p15:clr>
            <a:srgbClr val="A4A3A4"/>
          </p15:clr>
        </p15:guide>
        <p15:guide id="28" pos="2143" userDrawn="1">
          <p15:clr>
            <a:srgbClr val="A4A3A4"/>
          </p15:clr>
        </p15:guide>
        <p15:guide id="29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ума Віктор Володимирович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5B8"/>
    <a:srgbClr val="F8F9F4"/>
    <a:srgbClr val="76B82A"/>
    <a:srgbClr val="77B82A"/>
    <a:srgbClr val="6A83A8"/>
    <a:srgbClr val="0155B8"/>
    <a:srgbClr val="F6F8F2"/>
    <a:srgbClr val="254061"/>
    <a:srgbClr val="4F6228"/>
    <a:srgbClr val="49A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68" autoAdjust="0"/>
    <p:restoredTop sz="92094" autoAdjust="0"/>
  </p:normalViewPr>
  <p:slideViewPr>
    <p:cSldViewPr>
      <p:cViewPr varScale="1">
        <p:scale>
          <a:sx n="84" d="100"/>
          <a:sy n="84" d="100"/>
        </p:scale>
        <p:origin x="917" y="82"/>
      </p:cViewPr>
      <p:guideLst>
        <p:guide orient="horz" pos="1933"/>
        <p:guide orient="horz" pos="2795"/>
        <p:guide orient="horz" pos="3158"/>
        <p:guide orient="horz" pos="572"/>
        <p:guide orient="horz" pos="1117"/>
        <p:guide orient="horz" pos="1661"/>
        <p:guide orient="horz" pos="3929"/>
        <p:guide orient="horz" pos="663"/>
        <p:guide pos="2724"/>
        <p:guide pos="7468"/>
        <p:guide pos="2556"/>
        <p:guide pos="5110"/>
        <p:guide pos="5013"/>
        <p:guide pos="3728"/>
        <p:guide pos="3952"/>
        <p:guide pos="171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2958" y="456"/>
      </p:cViewPr>
      <p:guideLst>
        <p:guide orient="horz" pos="2955"/>
        <p:guide orient="horz" pos="2954"/>
        <p:guide orient="horz" pos="2935"/>
        <p:guide orient="horz" pos="2934"/>
        <p:guide pos="2220"/>
        <p:guide pos="2219"/>
        <p:guide pos="2216"/>
        <p:guide pos="2215"/>
        <p:guide orient="horz" pos="2965"/>
        <p:guide orient="horz" pos="2964"/>
        <p:guide orient="horz" pos="2944"/>
        <p:guide orient="horz" pos="2942"/>
        <p:guide pos="2210"/>
        <p:guide pos="2209"/>
        <p:guide pos="2206"/>
        <p:guide orient="horz" pos="3139"/>
        <p:guide orient="horz" pos="3138"/>
        <p:guide orient="horz" pos="3118"/>
        <p:guide orient="horz" pos="3117"/>
        <p:guide orient="horz" pos="3150"/>
        <p:guide orient="horz" pos="3149"/>
        <p:guide orient="horz" pos="3128"/>
        <p:guide orient="horz" pos="3125"/>
        <p:guide pos="2153"/>
        <p:guide pos="2152"/>
        <p:guide pos="2149"/>
        <p:guide pos="2148"/>
        <p:guide pos="2143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5711" cy="496253"/>
          </a:xfrm>
          <a:prstGeom prst="rect">
            <a:avLst/>
          </a:prstGeom>
        </p:spPr>
        <p:txBody>
          <a:bodyPr vert="horz" lIns="90930" tIns="45464" rIns="90930" bIns="4546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379" y="0"/>
            <a:ext cx="2945711" cy="496253"/>
          </a:xfrm>
          <a:prstGeom prst="rect">
            <a:avLst/>
          </a:prstGeom>
        </p:spPr>
        <p:txBody>
          <a:bodyPr vert="horz" lIns="90930" tIns="45464" rIns="90930" bIns="4546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C0682D-738B-4505-9C76-34955BCD6EBB}" type="datetimeFigureOut">
              <a:rPr lang="ru-RU"/>
              <a:pPr>
                <a:defRPr/>
              </a:pPr>
              <a:t>17.07.2024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9428790"/>
            <a:ext cx="2945711" cy="496252"/>
          </a:xfrm>
          <a:prstGeom prst="rect">
            <a:avLst/>
          </a:prstGeom>
        </p:spPr>
        <p:txBody>
          <a:bodyPr vert="horz" lIns="90930" tIns="45464" rIns="90930" bIns="4546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379" y="9428790"/>
            <a:ext cx="2945711" cy="496252"/>
          </a:xfrm>
          <a:prstGeom prst="rect">
            <a:avLst/>
          </a:prstGeom>
        </p:spPr>
        <p:txBody>
          <a:bodyPr vert="horz" lIns="90930" tIns="45464" rIns="90930" bIns="4546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3F3D0F0-DD38-43F8-B1DE-EE57FEECE6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85648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5711" cy="496253"/>
          </a:xfrm>
          <a:prstGeom prst="rect">
            <a:avLst/>
          </a:prstGeom>
        </p:spPr>
        <p:txBody>
          <a:bodyPr vert="horz" lIns="90930" tIns="45464" rIns="90930" bIns="4546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379" y="0"/>
            <a:ext cx="2945711" cy="496253"/>
          </a:xfrm>
          <a:prstGeom prst="rect">
            <a:avLst/>
          </a:prstGeom>
        </p:spPr>
        <p:txBody>
          <a:bodyPr vert="horz" lIns="90930" tIns="45464" rIns="90930" bIns="4546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863EAE-6908-4CEB-B0AF-4D275A4B723F}" type="datetimeFigureOut">
              <a:rPr lang="ru-RU"/>
              <a:pPr>
                <a:defRPr/>
              </a:pPr>
              <a:t>17.07.2024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18287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30" tIns="45464" rIns="90930" bIns="45464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2" y="4715197"/>
            <a:ext cx="5439092" cy="4466269"/>
          </a:xfrm>
          <a:prstGeom prst="rect">
            <a:avLst/>
          </a:prstGeom>
        </p:spPr>
        <p:txBody>
          <a:bodyPr vert="horz" lIns="90930" tIns="45464" rIns="90930" bIns="45464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28790"/>
            <a:ext cx="2945711" cy="496252"/>
          </a:xfrm>
          <a:prstGeom prst="rect">
            <a:avLst/>
          </a:prstGeom>
        </p:spPr>
        <p:txBody>
          <a:bodyPr vert="horz" lIns="90930" tIns="45464" rIns="90930" bIns="4546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379" y="9428790"/>
            <a:ext cx="2945711" cy="496252"/>
          </a:xfrm>
          <a:prstGeom prst="rect">
            <a:avLst/>
          </a:prstGeom>
        </p:spPr>
        <p:txBody>
          <a:bodyPr vert="horz" lIns="90930" tIns="45464" rIns="90930" bIns="4546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46C92E-B233-476C-A4E1-8D5B106075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4648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41584-A398-4797-831A-73DACCBA9645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328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8393709-58CA-CC2D-A25B-A5E0906E37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773" r="50" b="-2799"/>
          <a:stretch/>
        </p:blipFill>
        <p:spPr>
          <a:xfrm>
            <a:off x="9240311" y="0"/>
            <a:ext cx="2951689" cy="27304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F124B39-8A9B-AB71-FB77-00B9A4A40C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2442" y="188640"/>
            <a:ext cx="2224561" cy="38174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35FD3F-FB42-2063-E489-3E74D885D6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640" t="74955" r="6294" b="5494"/>
          <a:stretch/>
        </p:blipFill>
        <p:spPr>
          <a:xfrm>
            <a:off x="11208568" y="5517233"/>
            <a:ext cx="983432" cy="134076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57F6C3E-A225-BCA5-169F-82FDD3D0E70E}"/>
              </a:ext>
            </a:extLst>
          </p:cNvPr>
          <p:cNvSpPr/>
          <p:nvPr userDrawn="1"/>
        </p:nvSpPr>
        <p:spPr>
          <a:xfrm>
            <a:off x="11568608" y="6300028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5491B14-14A8-4EE9-80F5-D61357C8756C}" type="slidenum">
              <a:rPr lang="ru-RU" sz="1800" b="1" smtClean="0">
                <a:solidFill>
                  <a:srgbClr val="0055B8"/>
                </a:solidFill>
                <a:latin typeface="+mn-lt"/>
              </a:rPr>
              <a:pPr algn="ctr"/>
              <a:t>‹#›</a:t>
            </a:fld>
            <a:endParaRPr lang="uk-UA" dirty="0">
              <a:solidFill>
                <a:srgbClr val="0055B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144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>
            <a:extLst>
              <a:ext uri="{FF2B5EF4-FFF2-40B4-BE49-F238E27FC236}">
                <a16:creationId xmlns:a16="http://schemas.microsoft.com/office/drawing/2014/main" id="{EC1D6B6A-8B81-B82B-0C65-C87AD2D3D42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B5EB0-D77C-5E1F-AF3E-AB1719520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018" y="4780498"/>
            <a:ext cx="6261462" cy="444645"/>
          </a:xfrm>
        </p:spPr>
        <p:txBody>
          <a:bodyPr anchor="t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1F1DFD3-8582-184A-3683-7257D554D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18" y="5225143"/>
            <a:ext cx="6261462" cy="552458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7234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77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77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1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5pPr>
      <a:lvl6pPr marL="562722" algn="ctr" rtl="0" fontAlgn="base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6pPr>
      <a:lvl7pPr marL="1125444" algn="ctr" rtl="0" fontAlgn="base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7pPr>
      <a:lvl8pPr marL="1688165" algn="ctr" rtl="0" fontAlgn="base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8pPr>
      <a:lvl9pPr marL="2250887" algn="ctr" rtl="0" fontAlgn="base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9pPr>
    </p:titleStyle>
    <p:bodyStyle>
      <a:lvl1pPr marL="422041" indent="-42204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23" indent="-35170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4" indent="-2813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6" indent="-2813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8" indent="-2813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em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Місце для зображення 18">
            <a:extLst>
              <a:ext uri="{FF2B5EF4-FFF2-40B4-BE49-F238E27FC236}">
                <a16:creationId xmlns:a16="http://schemas.microsoft.com/office/drawing/2014/main" id="{7B3EB0E4-00D3-ACB8-59AC-9E082370896C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4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AE9B56D-9B80-CB44-9B3B-769BE86B899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0"/>
            <a:ext cx="7772400" cy="6633281"/>
          </a:xfrm>
          <a:prstGeom prst="rect">
            <a:avLst/>
          </a:prstGeom>
        </p:spPr>
      </p:pic>
      <p:sp>
        <p:nvSpPr>
          <p:cNvPr id="9" name="Прямоугольник 3"/>
          <p:cNvSpPr/>
          <p:nvPr/>
        </p:nvSpPr>
        <p:spPr>
          <a:xfrm>
            <a:off x="823424" y="4437112"/>
            <a:ext cx="6048672" cy="1378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200000"/>
              <a:defRPr/>
            </a:pPr>
            <a:r>
              <a:rPr lang="uk-UA" sz="4400" b="1" dirty="0">
                <a:solidFill>
                  <a:schemeClr val="bg1"/>
                </a:solidFill>
                <a:latin typeface="+mn-lt"/>
              </a:rPr>
              <a:t>ФІНАНСУВАННЯ ЕНЕРГЕТИЧНОЇ БЕЗПЕКИ</a:t>
            </a:r>
            <a:endParaRPr lang="uk-UA" sz="3200" dirty="0">
              <a:solidFill>
                <a:srgbClr val="8CC344"/>
              </a:solidFill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87CEEC4-85A6-8159-41E5-E62C791274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8408" y="188640"/>
            <a:ext cx="2224561" cy="3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40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02BF384-2C1C-D585-B85E-098079B39EE1}"/>
              </a:ext>
            </a:extLst>
          </p:cNvPr>
          <p:cNvSpPr txBox="1"/>
          <p:nvPr/>
        </p:nvSpPr>
        <p:spPr>
          <a:xfrm>
            <a:off x="3901088" y="1016731"/>
            <a:ext cx="6898656" cy="48245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8288" indent="-25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rgbClr val="0055B8"/>
                </a:solidFill>
                <a:latin typeface="+mn-lt"/>
                <a:ea typeface="Verdana" panose="020B0604030504040204" pitchFamily="34" charset="0"/>
                <a:cs typeface="Tahoma" panose="020B0604030504040204" pitchFamily="34" charset="0"/>
              </a:rPr>
              <a:t>ВІДНОВЛЮВАЛЬНІ ДЖЕРЕЛА ЕНЕРГІЇ</a:t>
            </a:r>
            <a:r>
              <a:rPr lang="uk-UA" sz="2000" dirty="0" smtClean="0">
                <a:solidFill>
                  <a:srgbClr val="0055B8"/>
                </a:solidFill>
                <a:latin typeface="+mn-lt"/>
                <a:ea typeface="Verdana" panose="020B0604030504040204" pitchFamily="34" charset="0"/>
                <a:cs typeface="Tahoma" panose="020B0604030504040204" pitchFamily="34" charset="0"/>
              </a:rPr>
              <a:t>: Сонячні електростанції (СЕС), Вітрові електростанції (ВЕС), Гідроелектростанції (ГЕС), Станції на біопаливі (</a:t>
            </a:r>
            <a:r>
              <a:rPr lang="uk-UA" sz="2000" dirty="0" err="1" smtClean="0">
                <a:solidFill>
                  <a:srgbClr val="0055B8"/>
                </a:solidFill>
                <a:latin typeface="+mn-lt"/>
                <a:ea typeface="Verdana" panose="020B0604030504040204" pitchFamily="34" charset="0"/>
                <a:cs typeface="Tahoma" panose="020B0604030504040204" pitchFamily="34" charset="0"/>
              </a:rPr>
              <a:t>БіоТЕС</a:t>
            </a:r>
            <a:r>
              <a:rPr lang="uk-UA" sz="2000" dirty="0" smtClean="0">
                <a:solidFill>
                  <a:srgbClr val="0055B8"/>
                </a:solidFill>
                <a:latin typeface="+mn-lt"/>
                <a:ea typeface="Verdan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pPr marL="268288" indent="-2540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uk-UA" sz="2000" dirty="0" smtClean="0">
              <a:solidFill>
                <a:srgbClr val="0055B8"/>
              </a:solidFill>
              <a:latin typeface="+mn-lt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268288" indent="-2540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rgbClr val="0055B8"/>
                </a:solidFill>
                <a:latin typeface="+mn-lt"/>
                <a:ea typeface="Verdana" panose="020B0604030504040204" pitchFamily="34" charset="0"/>
                <a:cs typeface="Tahoma" panose="020B0604030504040204" pitchFamily="34" charset="0"/>
              </a:rPr>
              <a:t>НАКОПИЧУВАЧІ ЕНЕРГІЇ</a:t>
            </a:r>
            <a:r>
              <a:rPr lang="uk-UA" sz="2000" dirty="0" smtClean="0">
                <a:solidFill>
                  <a:srgbClr val="0055B8"/>
                </a:solidFill>
                <a:latin typeface="+mn-lt"/>
                <a:ea typeface="Verdana" panose="020B0604030504040204" pitchFamily="34" charset="0"/>
                <a:cs typeface="Tahoma" panose="020B0604030504040204" pitchFamily="34" charset="0"/>
              </a:rPr>
              <a:t>: Акумуляторні батареї, тощо;</a:t>
            </a:r>
          </a:p>
          <a:p>
            <a:pPr marL="268288" indent="-2540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uk-UA" sz="2000" dirty="0" smtClean="0">
              <a:solidFill>
                <a:srgbClr val="0055B8"/>
              </a:solidFill>
              <a:latin typeface="+mn-lt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rgbClr val="0055B8"/>
                </a:solidFill>
                <a:latin typeface="+mn-lt"/>
                <a:ea typeface="Verdana" panose="020B0604030504040204" pitchFamily="34" charset="0"/>
                <a:cs typeface="Tahoma" panose="020B0604030504040204" pitchFamily="34" charset="0"/>
              </a:rPr>
              <a:t>КОГЕНЕРАЦІЙНІ УСТАНОВКИ</a:t>
            </a:r>
            <a:r>
              <a:rPr lang="uk-UA" sz="2000" dirty="0" smtClean="0">
                <a:solidFill>
                  <a:srgbClr val="0055B8"/>
                </a:solidFill>
                <a:latin typeface="+mn-lt"/>
                <a:ea typeface="Verdan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uk-UA" sz="2000" dirty="0" err="1" smtClean="0">
                <a:solidFill>
                  <a:srgbClr val="0055B8"/>
                </a:solidFill>
                <a:latin typeface="+mn-lt"/>
                <a:ea typeface="Verdana" panose="020B0604030504040204" pitchFamily="34" charset="0"/>
                <a:cs typeface="Tahoma" panose="020B0604030504040204" pitchFamily="34" charset="0"/>
              </a:rPr>
              <a:t>Газопоршневі</a:t>
            </a:r>
            <a:r>
              <a:rPr lang="uk-UA" sz="2000" dirty="0" smtClean="0">
                <a:solidFill>
                  <a:srgbClr val="0055B8"/>
                </a:solidFill>
                <a:latin typeface="+mn-lt"/>
                <a:ea typeface="Verdana" panose="020B0604030504040204" pitchFamily="34" charset="0"/>
                <a:cs typeface="Tahoma" panose="020B0604030504040204" pitchFamily="34" charset="0"/>
              </a:rPr>
              <a:t> електростанції, Газотурбінні електростанції, </a:t>
            </a:r>
            <a:r>
              <a:rPr lang="uk-UA" sz="2000" dirty="0" err="1" smtClean="0">
                <a:solidFill>
                  <a:srgbClr val="0055B8"/>
                </a:solidFill>
                <a:latin typeface="+mn-lt"/>
                <a:ea typeface="Verdana" panose="020B0604030504040204" pitchFamily="34" charset="0"/>
                <a:cs typeface="Tahoma" panose="020B0604030504040204" pitchFamily="34" charset="0"/>
              </a:rPr>
              <a:t>Тригенераційні</a:t>
            </a:r>
            <a:r>
              <a:rPr lang="uk-UA" sz="2000" dirty="0" smtClean="0">
                <a:solidFill>
                  <a:srgbClr val="0055B8"/>
                </a:solidFill>
                <a:latin typeface="+mn-lt"/>
                <a:ea typeface="Verdan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uk-UA" sz="2000" dirty="0" err="1" smtClean="0">
                <a:solidFill>
                  <a:srgbClr val="0055B8"/>
                </a:solidFill>
                <a:latin typeface="+mn-lt"/>
                <a:ea typeface="Verdana" panose="020B0604030504040204" pitchFamily="34" charset="0"/>
                <a:cs typeface="Tahoma" panose="020B0604030504040204" pitchFamily="34" charset="0"/>
              </a:rPr>
              <a:t>квадрогенераційні</a:t>
            </a:r>
            <a:r>
              <a:rPr lang="uk-UA" sz="2000" dirty="0" smtClean="0">
                <a:solidFill>
                  <a:srgbClr val="0055B8"/>
                </a:solidFill>
                <a:latin typeface="+mn-lt"/>
                <a:ea typeface="Verdana" panose="020B0604030504040204" pitchFamily="34" charset="0"/>
                <a:cs typeface="Tahoma" panose="020B0604030504040204" pitchFamily="34" charset="0"/>
              </a:rPr>
              <a:t> системи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uk-UA" sz="2000" dirty="0" smtClean="0">
              <a:solidFill>
                <a:srgbClr val="0055B8"/>
              </a:solidFill>
              <a:latin typeface="+mn-lt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uk-UA" sz="800" dirty="0" smtClean="0">
              <a:solidFill>
                <a:srgbClr val="0055B8"/>
              </a:solidFill>
              <a:latin typeface="+mn-lt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rgbClr val="0055B8"/>
                </a:solidFill>
                <a:latin typeface="+mn-lt"/>
                <a:ea typeface="Verdana" panose="020B0604030504040204" pitchFamily="34" charset="0"/>
                <a:cs typeface="Tahoma" panose="020B0604030504040204" pitchFamily="34" charset="0"/>
              </a:rPr>
              <a:t>ЕНЕРГОЕФЕКТИВНЕ ОБЛАДНАННЯ: </a:t>
            </a:r>
            <a:r>
              <a:rPr lang="uk-UA" sz="2000" dirty="0" smtClean="0">
                <a:solidFill>
                  <a:srgbClr val="0055B8"/>
                </a:solidFill>
                <a:latin typeface="+mn-lt"/>
                <a:ea typeface="Verdana" panose="020B0604030504040204" pitchFamily="34" charset="0"/>
                <a:cs typeface="Tahoma" panose="020B0604030504040204" pitchFamily="34" charset="0"/>
              </a:rPr>
              <a:t>Генераторні установки (бензинові, дизельні, газові), Мережі передачі електроенергії (ЛЕП, підстанції, трансформаторні вузли), Теплові насоси, Тепломережі та котельні, Обладнання та/або елементи об'єктів генерації, зазначених вище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C1D18AF9-AACC-A2C2-6DE2-1C79ABE1D41D}"/>
              </a:ext>
            </a:extLst>
          </p:cNvPr>
          <p:cNvSpPr txBox="1">
            <a:spLocks/>
          </p:cNvSpPr>
          <p:nvPr/>
        </p:nvSpPr>
        <p:spPr bwMode="auto">
          <a:xfrm>
            <a:off x="3496034" y="188640"/>
            <a:ext cx="7295334" cy="37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174625" indent="-174625" algn="ctr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lang="ru-RU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l" eaLnBrk="1" hangingPunct="1">
              <a:lnSpc>
                <a:spcPct val="90000"/>
              </a:lnSpc>
            </a:pPr>
            <a:r>
              <a:rPr lang="uk-UA" sz="2400" b="1" dirty="0">
                <a:solidFill>
                  <a:srgbClr val="0055B8"/>
                </a:solidFill>
                <a:latin typeface="+mn-lt"/>
              </a:rPr>
              <a:t>НАПРЯМИ КРЕДИТУВАННЯ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6375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5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">
            <a:extLst>
              <a:ext uri="{FF2B5EF4-FFF2-40B4-BE49-F238E27FC236}">
                <a16:creationId xmlns:a16="http://schemas.microsoft.com/office/drawing/2014/main" id="{09985157-475B-DEDB-72AE-88B6769B0898}"/>
              </a:ext>
            </a:extLst>
          </p:cNvPr>
          <p:cNvSpPr txBox="1">
            <a:spLocks/>
          </p:cNvSpPr>
          <p:nvPr/>
        </p:nvSpPr>
        <p:spPr bwMode="auto">
          <a:xfrm>
            <a:off x="3818440" y="260648"/>
            <a:ext cx="4510869" cy="40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2542" tIns="56271" rIns="112542" bIns="56271" numCol="1" rtlCol="0" anchor="ctr" anchorCtr="0" compatLnSpc="1">
            <a:prstTxWarp prst="textNoShape">
              <a:avLst/>
            </a:prstTxWarp>
            <a:noAutofit/>
          </a:bodyPr>
          <a:lstStyle>
            <a:lvl1pPr marL="174625" indent="-174625" algn="ctr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lang="ru-RU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175" algn="l">
              <a:lnSpc>
                <a:spcPct val="90000"/>
              </a:lnSpc>
              <a:tabLst>
                <a:tab pos="2336800" algn="l"/>
              </a:tabLst>
            </a:pPr>
            <a:r>
              <a:rPr lang="uk-UA" sz="2400" noProof="1">
                <a:solidFill>
                  <a:srgbClr val="0055B8"/>
                </a:solidFill>
                <a:latin typeface="+mn-lt"/>
              </a:rPr>
              <a:t>ДОСТУПНІ КРЕДИТИ «5-7-9%»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950DEA2-9D41-8C3B-1027-4445E8C9CC48}"/>
              </a:ext>
            </a:extLst>
          </p:cNvPr>
          <p:cNvSpPr/>
          <p:nvPr/>
        </p:nvSpPr>
        <p:spPr>
          <a:xfrm>
            <a:off x="4007768" y="1188318"/>
            <a:ext cx="7704856" cy="4696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uk-UA" b="1" dirty="0" smtClean="0">
                <a:solidFill>
                  <a:srgbClr val="0055B8"/>
                </a:solidFill>
                <a:latin typeface="+mn-lt"/>
                <a:cs typeface="Arial" panose="020B0604020202020204" pitchFamily="34" charset="0"/>
              </a:rPr>
              <a:t>Сума кредиту - </a:t>
            </a:r>
            <a:r>
              <a:rPr lang="uk-UA" dirty="0" smtClean="0">
                <a:solidFill>
                  <a:srgbClr val="0055B8"/>
                </a:solidFill>
                <a:latin typeface="+mn-lt"/>
                <a:cs typeface="Arial" panose="020B0604020202020204" pitchFamily="34" charset="0"/>
              </a:rPr>
              <a:t>до 150 млн грн</a:t>
            </a:r>
            <a:endParaRPr lang="uk-UA" b="1" dirty="0" smtClean="0">
              <a:solidFill>
                <a:srgbClr val="0055B8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uk-UA" b="1" dirty="0" smtClean="0">
                <a:solidFill>
                  <a:srgbClr val="0055B8"/>
                </a:solidFill>
                <a:latin typeface="+mn-lt"/>
                <a:cs typeface="Arial" panose="020B0604020202020204" pitchFamily="34" charset="0"/>
              </a:rPr>
              <a:t>Ставка кредитування: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Tx/>
              <a:buChar char="-"/>
            </a:pPr>
            <a:r>
              <a:rPr lang="uk-UA" dirty="0" smtClean="0">
                <a:solidFill>
                  <a:srgbClr val="0055B8"/>
                </a:solidFill>
                <a:latin typeface="+mn-lt"/>
                <a:cs typeface="Arial" panose="020B0604020202020204" pitchFamily="34" charset="0"/>
              </a:rPr>
              <a:t>7% - 9% річних (в залежності від річного доходу підприємства, що провадить свою діяльність поза зоною ЗВВР);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Tx/>
              <a:buChar char="-"/>
            </a:pPr>
            <a:r>
              <a:rPr lang="uk-UA" dirty="0" smtClean="0">
                <a:solidFill>
                  <a:srgbClr val="0055B8"/>
                </a:solidFill>
                <a:latin typeface="+mn-lt"/>
                <a:cs typeface="Arial" panose="020B0604020202020204" pitchFamily="34" charset="0"/>
              </a:rPr>
              <a:t>1% річних в перші 2 роки, в подальшому 5% річних - для позичальників в ЗВВР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uk-UA" b="1" dirty="0" smtClean="0">
                <a:solidFill>
                  <a:srgbClr val="0055B8"/>
                </a:solidFill>
                <a:latin typeface="+mn-lt"/>
                <a:cs typeface="Arial" panose="020B0604020202020204" pitchFamily="34" charset="0"/>
              </a:rPr>
              <a:t>Комісії: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Tx/>
              <a:buChar char="-"/>
            </a:pPr>
            <a:r>
              <a:rPr lang="uk-UA" dirty="0" smtClean="0">
                <a:solidFill>
                  <a:srgbClr val="0055B8"/>
                </a:solidFill>
                <a:latin typeface="+mn-lt"/>
                <a:cs typeface="Arial" panose="020B0604020202020204" pitchFamily="34" charset="0"/>
              </a:rPr>
              <a:t>0,50% або 0,75% (без застави) - від суми кредиту (разова);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Tx/>
              <a:buChar char="-"/>
            </a:pPr>
            <a:r>
              <a:rPr lang="uk-UA" dirty="0" smtClean="0">
                <a:solidFill>
                  <a:srgbClr val="0055B8"/>
                </a:solidFill>
                <a:latin typeface="+mn-lt"/>
                <a:cs typeface="Arial" panose="020B0604020202020204" pitchFamily="34" charset="0"/>
              </a:rPr>
              <a:t>0,04% або 0,06% (без застави) - від суми кредиту  (щомісячно протягом першого року кредитування)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uk-UA" b="1" dirty="0" smtClean="0">
                <a:solidFill>
                  <a:srgbClr val="0055B8"/>
                </a:solidFill>
                <a:latin typeface="+mn-lt"/>
                <a:cs typeface="Arial" panose="020B0604020202020204" pitchFamily="34" charset="0"/>
              </a:rPr>
              <a:t>Термін кредиту - </a:t>
            </a:r>
            <a:r>
              <a:rPr lang="uk-UA" dirty="0" smtClean="0">
                <a:solidFill>
                  <a:srgbClr val="0055B8"/>
                </a:solidFill>
                <a:latin typeface="+mn-lt"/>
                <a:cs typeface="Arial" panose="020B0604020202020204" pitchFamily="34" charset="0"/>
              </a:rPr>
              <a:t>до 84 місяців (до 36 місяців без застави)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55B8"/>
                </a:solidFill>
                <a:latin typeface="+mn-lt"/>
                <a:cs typeface="Arial" panose="020B0604020202020204" pitchFamily="34" charset="0"/>
              </a:rPr>
              <a:t>Власна участь </a:t>
            </a:r>
            <a:r>
              <a:rPr lang="uk-UA" dirty="0">
                <a:solidFill>
                  <a:srgbClr val="0055B8"/>
                </a:solidFill>
                <a:cs typeface="Arial" panose="020B0604020202020204" pitchFamily="34" charset="0"/>
              </a:rPr>
              <a:t>– від </a:t>
            </a:r>
            <a:r>
              <a:rPr lang="uk-UA" dirty="0" smtClean="0">
                <a:solidFill>
                  <a:srgbClr val="0055B8"/>
                </a:solidFill>
                <a:cs typeface="Arial" panose="020B0604020202020204" pitchFamily="34" charset="0"/>
              </a:rPr>
              <a:t>20 % (від 10 % при фінансуванні до 1 млн. грн)</a:t>
            </a:r>
            <a:endParaRPr lang="uk-UA" dirty="0">
              <a:solidFill>
                <a:srgbClr val="0055B8"/>
              </a:solidFill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7768" y="6082117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0055B8"/>
                </a:solidFill>
                <a:latin typeface="+mn-lt"/>
                <a:cs typeface="Arial" panose="020B0604020202020204" pitchFamily="34" charset="0"/>
              </a:rPr>
              <a:t>* При фінансуванні на придбання СЕС в сумі до 1 млн. грн. можливо фінансування без забезпечення</a:t>
            </a:r>
          </a:p>
        </p:txBody>
      </p:sp>
      <p:pic>
        <p:nvPicPr>
          <p:cNvPr id="9" name="Google Shape;276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743" y="4568"/>
            <a:ext cx="3864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41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">
            <a:extLst>
              <a:ext uri="{FF2B5EF4-FFF2-40B4-BE49-F238E27FC236}">
                <a16:creationId xmlns:a16="http://schemas.microsoft.com/office/drawing/2014/main" id="{09985157-475B-DEDB-72AE-88B6769B0898}"/>
              </a:ext>
            </a:extLst>
          </p:cNvPr>
          <p:cNvSpPr txBox="1">
            <a:spLocks/>
          </p:cNvSpPr>
          <p:nvPr/>
        </p:nvSpPr>
        <p:spPr bwMode="auto">
          <a:xfrm>
            <a:off x="4040160" y="214065"/>
            <a:ext cx="4941856" cy="73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2542" tIns="56271" rIns="112542" bIns="56271" numCol="1" rtlCol="0" anchor="ctr" anchorCtr="0" compatLnSpc="1">
            <a:prstTxWarp prst="textNoShape">
              <a:avLst/>
            </a:prstTxWarp>
            <a:noAutofit/>
          </a:bodyPr>
          <a:lstStyle>
            <a:lvl1pPr marL="174625" indent="-174625" algn="ctr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lang="ru-RU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175" algn="l">
              <a:lnSpc>
                <a:spcPct val="90000"/>
              </a:lnSpc>
              <a:tabLst>
                <a:tab pos="2336800" algn="l"/>
              </a:tabLst>
            </a:pPr>
            <a:r>
              <a:rPr lang="uk-UA" sz="2400" noProof="1">
                <a:solidFill>
                  <a:srgbClr val="0055B8"/>
                </a:solidFill>
                <a:latin typeface="+mn-lt"/>
              </a:rPr>
              <a:t>ДОСТУПНІ КРЕДИТИ «5-7-9</a:t>
            </a:r>
            <a:r>
              <a:rPr lang="uk-UA" sz="2400" noProof="1" smtClean="0">
                <a:solidFill>
                  <a:srgbClr val="0055B8"/>
                </a:solidFill>
                <a:latin typeface="+mn-lt"/>
              </a:rPr>
              <a:t>%» для ОСББ та ЖБК*</a:t>
            </a:r>
            <a:endParaRPr lang="uk-UA" sz="2400" noProof="1">
              <a:solidFill>
                <a:srgbClr val="0055B8"/>
              </a:solidFill>
              <a:latin typeface="+mn-lt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950DEA2-9D41-8C3B-1027-4445E8C9CC48}"/>
              </a:ext>
            </a:extLst>
          </p:cNvPr>
          <p:cNvSpPr/>
          <p:nvPr/>
        </p:nvSpPr>
        <p:spPr>
          <a:xfrm>
            <a:off x="4295800" y="1026289"/>
            <a:ext cx="77048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uk-UA" b="1" dirty="0" smtClean="0">
                <a:solidFill>
                  <a:srgbClr val="0055B8"/>
                </a:solidFill>
                <a:latin typeface="+mn-lt"/>
                <a:cs typeface="Arial" panose="020B0604020202020204" pitchFamily="34" charset="0"/>
              </a:rPr>
              <a:t>Мета – придбання СЕС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uk-UA" b="1" dirty="0" smtClean="0">
                <a:solidFill>
                  <a:srgbClr val="0055B8"/>
                </a:solidFill>
                <a:latin typeface="+mn-lt"/>
                <a:cs typeface="Arial" panose="020B0604020202020204" pitchFamily="34" charset="0"/>
              </a:rPr>
              <a:t>Сума кредиту - </a:t>
            </a:r>
            <a:r>
              <a:rPr lang="uk-UA" dirty="0" smtClean="0">
                <a:solidFill>
                  <a:srgbClr val="0055B8"/>
                </a:solidFill>
                <a:latin typeface="+mn-lt"/>
                <a:cs typeface="Arial" panose="020B0604020202020204" pitchFamily="34" charset="0"/>
              </a:rPr>
              <a:t>до 1 млн грн</a:t>
            </a:r>
            <a:endParaRPr lang="uk-UA" b="1" dirty="0" smtClean="0">
              <a:solidFill>
                <a:srgbClr val="0055B8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uk-UA" b="1" dirty="0" smtClean="0">
                <a:solidFill>
                  <a:srgbClr val="0055B8"/>
                </a:solidFill>
                <a:latin typeface="+mn-lt"/>
                <a:cs typeface="Arial" panose="020B0604020202020204" pitchFamily="34" charset="0"/>
              </a:rPr>
              <a:t>Ставка кредитування: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Tx/>
              <a:buChar char="-"/>
            </a:pPr>
            <a:r>
              <a:rPr lang="uk-UA" dirty="0" smtClean="0">
                <a:solidFill>
                  <a:srgbClr val="0055B8"/>
                </a:solidFill>
                <a:latin typeface="+mn-lt"/>
                <a:cs typeface="Arial" panose="020B0604020202020204" pitchFamily="34" charset="0"/>
              </a:rPr>
              <a:t>7% річних;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Tx/>
              <a:buChar char="-"/>
            </a:pPr>
            <a:r>
              <a:rPr lang="uk-UA" dirty="0" smtClean="0">
                <a:solidFill>
                  <a:srgbClr val="0055B8"/>
                </a:solidFill>
                <a:latin typeface="+mn-lt"/>
                <a:cs typeface="Arial" panose="020B0604020202020204" pitchFamily="34" charset="0"/>
              </a:rPr>
              <a:t>з другого року кредитування – відповідно до умов Постанови КМУ №28 від 24.01.2020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uk-UA" b="1" dirty="0" smtClean="0">
                <a:solidFill>
                  <a:srgbClr val="0055B8"/>
                </a:solidFill>
                <a:latin typeface="+mn-lt"/>
                <a:cs typeface="Arial" panose="020B0604020202020204" pitchFamily="34" charset="0"/>
              </a:rPr>
              <a:t>Комісії: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Tx/>
              <a:buChar char="-"/>
            </a:pPr>
            <a:r>
              <a:rPr lang="uk-UA" dirty="0">
                <a:solidFill>
                  <a:srgbClr val="0055B8"/>
                </a:solidFill>
                <a:latin typeface="+mn-lt"/>
                <a:cs typeface="Arial" panose="020B0604020202020204" pitchFamily="34" charset="0"/>
              </a:rPr>
              <a:t>д</a:t>
            </a:r>
            <a:r>
              <a:rPr lang="uk-UA" dirty="0" smtClean="0">
                <a:solidFill>
                  <a:srgbClr val="0055B8"/>
                </a:solidFill>
                <a:latin typeface="+mn-lt"/>
                <a:cs typeface="Arial" panose="020B0604020202020204" pitchFamily="34" charset="0"/>
              </a:rPr>
              <a:t>о 1,50%  від суми кредиту (разова);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uk-UA" b="1" dirty="0" smtClean="0">
                <a:solidFill>
                  <a:srgbClr val="0055B8"/>
                </a:solidFill>
                <a:latin typeface="+mn-lt"/>
                <a:cs typeface="Arial" panose="020B0604020202020204" pitchFamily="34" charset="0"/>
              </a:rPr>
              <a:t>Термін кредиту - </a:t>
            </a:r>
            <a:r>
              <a:rPr lang="uk-UA" dirty="0" smtClean="0">
                <a:solidFill>
                  <a:srgbClr val="0055B8"/>
                </a:solidFill>
                <a:latin typeface="+mn-lt"/>
                <a:cs typeface="Arial" panose="020B0604020202020204" pitchFamily="34" charset="0"/>
              </a:rPr>
              <a:t>до 60 місяців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uk-UA" b="1" dirty="0" smtClean="0">
                <a:solidFill>
                  <a:srgbClr val="0055B8"/>
                </a:solidFill>
                <a:latin typeface="+mn-lt"/>
                <a:cs typeface="Arial" panose="020B0604020202020204" pitchFamily="34" charset="0"/>
              </a:rPr>
              <a:t>Власна </a:t>
            </a:r>
            <a:r>
              <a:rPr lang="uk-UA" b="1" dirty="0">
                <a:solidFill>
                  <a:srgbClr val="0055B8"/>
                </a:solidFill>
                <a:latin typeface="+mn-lt"/>
                <a:cs typeface="Arial" panose="020B0604020202020204" pitchFamily="34" charset="0"/>
              </a:rPr>
              <a:t>участь </a:t>
            </a:r>
            <a:r>
              <a:rPr lang="uk-UA" dirty="0">
                <a:solidFill>
                  <a:srgbClr val="0055B8"/>
                </a:solidFill>
                <a:cs typeface="Arial" panose="020B0604020202020204" pitchFamily="34" charset="0"/>
              </a:rPr>
              <a:t>– від </a:t>
            </a:r>
            <a:r>
              <a:rPr lang="uk-UA" dirty="0" smtClean="0">
                <a:solidFill>
                  <a:srgbClr val="0055B8"/>
                </a:solidFill>
                <a:cs typeface="Arial" panose="020B0604020202020204" pitchFamily="34" charset="0"/>
              </a:rPr>
              <a:t>30 %</a:t>
            </a:r>
            <a:endParaRPr lang="uk-UA" dirty="0">
              <a:solidFill>
                <a:srgbClr val="0055B8"/>
              </a:solidFill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51784" cy="6858000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ED087E8F-0DF1-CB92-EAF2-FB58492C4BFF}"/>
              </a:ext>
            </a:extLst>
          </p:cNvPr>
          <p:cNvSpPr txBox="1"/>
          <p:nvPr/>
        </p:nvSpPr>
        <p:spPr>
          <a:xfrm>
            <a:off x="4439816" y="5139845"/>
            <a:ext cx="7056784" cy="156196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100" b="1" kern="0" dirty="0" smtClean="0">
                <a:solidFill>
                  <a:srgbClr val="0055B9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* </a:t>
            </a:r>
            <a:r>
              <a:rPr lang="uk-UA" b="1" dirty="0">
                <a:solidFill>
                  <a:srgbClr val="0055B8"/>
                </a:solidFill>
                <a:cs typeface="Arial" panose="020B0604020202020204" pitchFamily="34" charset="0"/>
              </a:rPr>
              <a:t>Програма ГРІН ДІМ від Фонду енергоефективності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500" b="1" kern="0" dirty="0" smtClean="0">
              <a:solidFill>
                <a:srgbClr val="0055B9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lvl="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uk-UA" sz="1100" kern="0" dirty="0" smtClean="0">
                <a:solidFill>
                  <a:srgbClr val="0055B9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Грант виплачується на безоплатній та безповоротній основі:</a:t>
            </a:r>
          </a:p>
          <a:p>
            <a:pPr lvl="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uk-UA" sz="1100" kern="0" dirty="0" smtClean="0">
                <a:solidFill>
                  <a:srgbClr val="0055B9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в розмірі 70% вартості СЕС (не більше 1 млн грн. на встановлення СЕС) - грант від Фонду енергоефективності має бути направлений на погашення заборгованості по кредиту;</a:t>
            </a:r>
          </a:p>
          <a:p>
            <a:pPr lvl="0" fontAlgn="auto">
              <a:spcBef>
                <a:spcPts val="300"/>
              </a:spcBef>
              <a:spcAft>
                <a:spcPts val="0"/>
              </a:spcAft>
              <a:defRPr/>
            </a:pPr>
            <a:endParaRPr lang="uk-UA" sz="500" kern="0" dirty="0" smtClean="0">
              <a:solidFill>
                <a:srgbClr val="0055B9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lvl="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uk-UA" sz="1100" kern="0" dirty="0" smtClean="0">
                <a:solidFill>
                  <a:srgbClr val="0055B9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в розмірі 70% вартості сертифікації енергетичної ефективності будинку, не може перевищувати 15 тис. грн. (входить в граничний розмір гранту на обладнання)</a:t>
            </a:r>
            <a:endParaRPr lang="uk-UA" sz="1100" kern="0" dirty="0">
              <a:solidFill>
                <a:srgbClr val="0055B9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7462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">
            <a:extLst>
              <a:ext uri="{FF2B5EF4-FFF2-40B4-BE49-F238E27FC236}">
                <a16:creationId xmlns:a16="http://schemas.microsoft.com/office/drawing/2014/main" id="{09985157-475B-DEDB-72AE-88B6769B0898}"/>
              </a:ext>
            </a:extLst>
          </p:cNvPr>
          <p:cNvSpPr txBox="1">
            <a:spLocks/>
          </p:cNvSpPr>
          <p:nvPr/>
        </p:nvSpPr>
        <p:spPr bwMode="auto">
          <a:xfrm>
            <a:off x="4007569" y="276706"/>
            <a:ext cx="5184775" cy="40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2542" tIns="56271" rIns="112542" bIns="56271" numCol="1" rtlCol="0" anchor="ctr" anchorCtr="0" compatLnSpc="1">
            <a:prstTxWarp prst="textNoShape">
              <a:avLst/>
            </a:prstTxWarp>
            <a:noAutofit/>
          </a:bodyPr>
          <a:lstStyle>
            <a:lvl1pPr marL="174625" indent="-174625" algn="ctr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lang="ru-RU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175" algn="l">
              <a:lnSpc>
                <a:spcPct val="90000"/>
              </a:lnSpc>
              <a:tabLst>
                <a:tab pos="2336800" algn="l"/>
              </a:tabLst>
            </a:pPr>
            <a:r>
              <a:rPr lang="uk-UA" sz="2400" noProof="1" smtClean="0">
                <a:solidFill>
                  <a:srgbClr val="0055B8"/>
                </a:solidFill>
                <a:latin typeface="+mn-lt"/>
              </a:rPr>
              <a:t>Кредит на придбання обладнання *</a:t>
            </a:r>
            <a:endParaRPr lang="uk-UA" sz="2400" noProof="1">
              <a:solidFill>
                <a:srgbClr val="0055B8"/>
              </a:solidFill>
              <a:latin typeface="+mn-lt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950DEA2-9D41-8C3B-1027-4445E8C9CC48}"/>
              </a:ext>
            </a:extLst>
          </p:cNvPr>
          <p:cNvSpPr/>
          <p:nvPr/>
        </p:nvSpPr>
        <p:spPr>
          <a:xfrm>
            <a:off x="4007569" y="1647676"/>
            <a:ext cx="7111685" cy="2920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uk-UA" sz="800" b="1" dirty="0" smtClean="0">
              <a:solidFill>
                <a:srgbClr val="0055B8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uk-UA" b="1" dirty="0" smtClean="0">
                <a:solidFill>
                  <a:srgbClr val="0055B8"/>
                </a:solidFill>
                <a:latin typeface="+mn-lt"/>
                <a:cs typeface="Arial" panose="020B0604020202020204" pitchFamily="34" charset="0"/>
              </a:rPr>
              <a:t>Ставка кредитування: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Tx/>
              <a:buChar char="-"/>
            </a:pPr>
            <a:r>
              <a:rPr lang="uk-UA" dirty="0" smtClean="0">
                <a:solidFill>
                  <a:srgbClr val="0055B8"/>
                </a:solidFill>
                <a:latin typeface="+mn-lt"/>
                <a:cs typeface="Arial" panose="020B0604020202020204" pitchFamily="34" charset="0"/>
              </a:rPr>
              <a:t>13,5 % річних - у перший рік кредитування;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Tx/>
              <a:buChar char="-"/>
            </a:pPr>
            <a:r>
              <a:rPr lang="uk-UA" dirty="0" smtClean="0">
                <a:solidFill>
                  <a:srgbClr val="0055B8"/>
                </a:solidFill>
                <a:latin typeface="+mn-lt"/>
                <a:cs typeface="Arial" panose="020B0604020202020204" pitchFamily="34" charset="0"/>
              </a:rPr>
              <a:t>не менше UIRD12M+3% - з другого року </a:t>
            </a:r>
            <a:r>
              <a:rPr lang="uk-UA" smtClean="0">
                <a:solidFill>
                  <a:srgbClr val="0055B8"/>
                </a:solidFill>
                <a:latin typeface="+mn-lt"/>
                <a:cs typeface="Arial" panose="020B0604020202020204" pitchFamily="34" charset="0"/>
              </a:rPr>
              <a:t>кредитування;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Tx/>
              <a:buChar char="-"/>
            </a:pPr>
            <a:endParaRPr lang="uk-UA" dirty="0" smtClean="0">
              <a:solidFill>
                <a:srgbClr val="0055B8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uk-UA" b="1" dirty="0" smtClean="0">
                <a:solidFill>
                  <a:srgbClr val="0055B8"/>
                </a:solidFill>
                <a:latin typeface="+mn-lt"/>
                <a:cs typeface="Arial" panose="020B0604020202020204" pitchFamily="34" charset="0"/>
              </a:rPr>
              <a:t>Термін кредиту - </a:t>
            </a:r>
            <a:r>
              <a:rPr lang="uk-UA" dirty="0" smtClean="0">
                <a:solidFill>
                  <a:srgbClr val="0055B8"/>
                </a:solidFill>
                <a:latin typeface="+mn-lt"/>
                <a:cs typeface="Arial" panose="020B0604020202020204" pitchFamily="34" charset="0"/>
              </a:rPr>
              <a:t>до 84 місяців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uk-UA" sz="800" dirty="0" smtClean="0">
              <a:solidFill>
                <a:srgbClr val="0055B8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uk-UA" b="1" dirty="0" smtClean="0">
                <a:solidFill>
                  <a:srgbClr val="0055B8"/>
                </a:solidFill>
                <a:latin typeface="+mn-lt"/>
                <a:cs typeface="Arial" panose="020B0604020202020204" pitchFamily="34" charset="0"/>
              </a:rPr>
              <a:t>Власна участь </a:t>
            </a:r>
            <a:r>
              <a:rPr lang="uk-UA" dirty="0" smtClean="0">
                <a:solidFill>
                  <a:srgbClr val="0055B8"/>
                </a:solidFill>
                <a:latin typeface="+mn-lt"/>
                <a:cs typeface="Arial" panose="020B0604020202020204" pitchFamily="34" charset="0"/>
              </a:rPr>
              <a:t>– від 20 %</a:t>
            </a:r>
            <a:endParaRPr lang="uk-UA" dirty="0">
              <a:solidFill>
                <a:srgbClr val="0055B8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07569" y="5589240"/>
            <a:ext cx="68409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0055B8"/>
                </a:solidFill>
                <a:latin typeface="+mn-lt"/>
                <a:cs typeface="Arial" panose="020B0604020202020204" pitchFamily="34" charset="0"/>
              </a:rPr>
              <a:t>* При </a:t>
            </a:r>
            <a:r>
              <a:rPr lang="uk-UA" dirty="0">
                <a:solidFill>
                  <a:srgbClr val="0055B8"/>
                </a:solidFill>
                <a:latin typeface="+mn-lt"/>
                <a:cs typeface="Arial" panose="020B0604020202020204" pitchFamily="34" charset="0"/>
              </a:rPr>
              <a:t>фінансуванні на придбання СЕС в сумі до 1 млн. грн. </a:t>
            </a:r>
            <a:r>
              <a:rPr lang="uk-UA" dirty="0" smtClean="0">
                <a:solidFill>
                  <a:srgbClr val="0055B8"/>
                </a:solidFill>
                <a:latin typeface="+mn-lt"/>
                <a:cs typeface="Arial" panose="020B0604020202020204" pitchFamily="34" charset="0"/>
              </a:rPr>
              <a:t>та строк до 36 місяців можливо </a:t>
            </a:r>
            <a:r>
              <a:rPr lang="uk-UA" dirty="0">
                <a:solidFill>
                  <a:srgbClr val="0055B8"/>
                </a:solidFill>
                <a:latin typeface="+mn-lt"/>
                <a:cs typeface="Arial" panose="020B0604020202020204" pitchFamily="34" charset="0"/>
              </a:rPr>
              <a:t>фінансування без </a:t>
            </a:r>
            <a:r>
              <a:rPr lang="uk-UA" dirty="0" smtClean="0">
                <a:solidFill>
                  <a:srgbClr val="0055B8"/>
                </a:solidFill>
                <a:latin typeface="+mn-lt"/>
                <a:cs typeface="Arial" panose="020B0604020202020204" pitchFamily="34" charset="0"/>
              </a:rPr>
              <a:t>забезпечення, власною участю від 10% </a:t>
            </a:r>
            <a:endParaRPr lang="uk-UA" dirty="0">
              <a:solidFill>
                <a:srgbClr val="0055B8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" name="Google Shape;216;p18"/>
          <p:cNvPicPr preferRelativeResize="0"/>
          <p:nvPr/>
        </p:nvPicPr>
        <p:blipFill rotWithShape="1">
          <a:blip r:embed="rId2">
            <a:alphaModFix/>
          </a:blip>
          <a:srcRect l="44365" t="4214" r="25575" b="285"/>
          <a:stretch/>
        </p:blipFill>
        <p:spPr>
          <a:xfrm>
            <a:off x="16408" y="-1"/>
            <a:ext cx="3852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7550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FBEF21-2590-C958-12B9-557F20EAEC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9D44283-DDA2-3626-6BFE-5B353A25A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3672" y="3861048"/>
            <a:ext cx="5616624" cy="528992"/>
          </a:xfrm>
        </p:spPr>
        <p:txBody>
          <a:bodyPr>
            <a:noAutofit/>
          </a:bodyPr>
          <a:lstStyle/>
          <a:p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ЗАПРОШУЄМО ДО СПІВПРАЦІ!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75022F-F710-9EB8-6751-B12D16C8B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12" y="550557"/>
            <a:ext cx="2693780" cy="4622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4910660-8841-2D7A-3FB1-FA79B8E49B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8832" y="1"/>
            <a:ext cx="2953167" cy="303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170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75860</TotalTime>
  <Words>441</Words>
  <Application>Microsoft Office PowerPoint</Application>
  <PresentationFormat>Широкоэкранный</PresentationFormat>
  <Paragraphs>49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Tahoma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ЗАПРОШУЄМО ДО СПІВПРАЦІ!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Савін Олексій Юрійович</dc:creator>
  <cp:lastModifiedBy>Михайличенко Сергій Володимирович</cp:lastModifiedBy>
  <cp:revision>3552</cp:revision>
  <cp:lastPrinted>2019-11-26T08:59:08Z</cp:lastPrinted>
  <dcterms:modified xsi:type="dcterms:W3CDTF">2024-07-17T11:13:21Z</dcterms:modified>
</cp:coreProperties>
</file>