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7" r:id="rId3"/>
    <p:sldId id="275" r:id="rId4"/>
    <p:sldId id="284" r:id="rId5"/>
    <p:sldId id="277" r:id="rId6"/>
    <p:sldId id="285" r:id="rId7"/>
    <p:sldId id="281" r:id="rId8"/>
    <p:sldId id="266" r:id="rId9"/>
    <p:sldId id="272" r:id="rId10"/>
    <p:sldId id="273" r:id="rId11"/>
    <p:sldId id="269" r:id="rId12"/>
    <p:sldId id="278" r:id="rId13"/>
    <p:sldId id="279" r:id="rId14"/>
    <p:sldId id="280" r:id="rId15"/>
    <p:sldId id="283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1" autoAdjust="0"/>
    <p:restoredTop sz="99417" autoAdjust="0"/>
  </p:normalViewPr>
  <p:slideViewPr>
    <p:cSldViewPr snapToGrid="0">
      <p:cViewPr>
        <p:scale>
          <a:sx n="57" d="100"/>
          <a:sy n="57" d="100"/>
        </p:scale>
        <p:origin x="-1236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B60B9-8778-4BEA-A8B9-33F94A40BFC2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F928FCA7-7104-4042-AB60-F532B854C975}">
      <dgm:prSet phldrT="[Текст]"/>
      <dgm:spPr/>
      <dgm:t>
        <a:bodyPr/>
        <a:lstStyle/>
        <a:p>
          <a:r>
            <a:rPr lang="ru-RU" dirty="0" err="1"/>
            <a:t>Скласти</a:t>
          </a:r>
          <a:r>
            <a:rPr lang="ru-RU" dirty="0"/>
            <a:t> </a:t>
          </a:r>
          <a:r>
            <a:rPr lang="ru-RU" dirty="0" err="1"/>
            <a:t>бізнес-план</a:t>
          </a:r>
          <a:endParaRPr lang="uk-UA" dirty="0"/>
        </a:p>
      </dgm:t>
    </dgm:pt>
    <dgm:pt modelId="{EAC49CEC-B620-4633-846C-B1F1F25AAAF1}" type="parTrans" cxnId="{F50E60C0-BBE1-45D2-B848-BF05221BA1CC}">
      <dgm:prSet/>
      <dgm:spPr/>
      <dgm:t>
        <a:bodyPr/>
        <a:lstStyle/>
        <a:p>
          <a:endParaRPr lang="uk-UA"/>
        </a:p>
      </dgm:t>
    </dgm:pt>
    <dgm:pt modelId="{553D29B5-5CC1-4D08-8D4E-6045304CA732}" type="sibTrans" cxnId="{F50E60C0-BBE1-45D2-B848-BF05221BA1CC}">
      <dgm:prSet/>
      <dgm:spPr/>
      <dgm:t>
        <a:bodyPr/>
        <a:lstStyle/>
        <a:p>
          <a:endParaRPr lang="uk-UA"/>
        </a:p>
      </dgm:t>
    </dgm:pt>
    <dgm:pt modelId="{6D5DFBD9-04DC-4A15-8638-A21778ECCAA8}">
      <dgm:prSet phldrT="[Текст]"/>
      <dgm:spPr/>
      <dgm:t>
        <a:bodyPr/>
        <a:lstStyle/>
        <a:p>
          <a:r>
            <a:rPr lang="ru-RU" dirty="0"/>
            <a:t>Подати </a:t>
          </a:r>
          <a:r>
            <a:rPr lang="ru-RU" dirty="0" err="1"/>
            <a:t>документи</a:t>
          </a:r>
          <a:r>
            <a:rPr lang="ru-RU" dirty="0"/>
            <a:t> через портал «</a:t>
          </a:r>
          <a:r>
            <a:rPr lang="ru-RU" dirty="0" err="1"/>
            <a:t>Дія</a:t>
          </a:r>
          <a:r>
            <a:rPr lang="ru-RU" dirty="0"/>
            <a:t>»</a:t>
          </a:r>
          <a:endParaRPr lang="uk-UA" dirty="0"/>
        </a:p>
      </dgm:t>
    </dgm:pt>
    <dgm:pt modelId="{81B47501-AE8B-4DFA-96CF-71A57B582DB9}" type="parTrans" cxnId="{F5C5B927-BD0A-4796-8DD9-57A5BAA9FA3B}">
      <dgm:prSet/>
      <dgm:spPr/>
      <dgm:t>
        <a:bodyPr/>
        <a:lstStyle/>
        <a:p>
          <a:endParaRPr lang="uk-UA"/>
        </a:p>
      </dgm:t>
    </dgm:pt>
    <dgm:pt modelId="{97F2F1F3-B3A5-45C7-905A-61BFCE014C68}" type="sibTrans" cxnId="{F5C5B927-BD0A-4796-8DD9-57A5BAA9FA3B}">
      <dgm:prSet/>
      <dgm:spPr/>
      <dgm:t>
        <a:bodyPr/>
        <a:lstStyle/>
        <a:p>
          <a:endParaRPr lang="uk-UA"/>
        </a:p>
      </dgm:t>
    </dgm:pt>
    <dgm:pt modelId="{2414FE9C-AA65-459C-A822-32D53C1FEC35}">
      <dgm:prSet phldrT="[Текст]"/>
      <dgm:spPr/>
      <dgm:t>
        <a:bodyPr/>
        <a:lstStyle/>
        <a:p>
          <a:r>
            <a:rPr lang="ru-RU" dirty="0" err="1"/>
            <a:t>Захистити</a:t>
          </a:r>
          <a:r>
            <a:rPr lang="ru-RU" dirty="0"/>
            <a:t> </a:t>
          </a:r>
          <a:r>
            <a:rPr lang="ru-RU" dirty="0" err="1"/>
            <a:t>бізнес-план</a:t>
          </a:r>
          <a:endParaRPr lang="uk-UA" dirty="0"/>
        </a:p>
      </dgm:t>
    </dgm:pt>
    <dgm:pt modelId="{4D19137F-BC62-4E59-A9BD-C0982A84E7F2}" type="parTrans" cxnId="{9CAE0C78-C98D-407D-822E-708B23784083}">
      <dgm:prSet/>
      <dgm:spPr/>
      <dgm:t>
        <a:bodyPr/>
        <a:lstStyle/>
        <a:p>
          <a:endParaRPr lang="uk-UA"/>
        </a:p>
      </dgm:t>
    </dgm:pt>
    <dgm:pt modelId="{8213BE1D-5EB7-4147-BF35-354659862BB9}" type="sibTrans" cxnId="{9CAE0C78-C98D-407D-822E-708B23784083}">
      <dgm:prSet/>
      <dgm:spPr/>
      <dgm:t>
        <a:bodyPr/>
        <a:lstStyle/>
        <a:p>
          <a:endParaRPr lang="uk-UA"/>
        </a:p>
      </dgm:t>
    </dgm:pt>
    <dgm:pt modelId="{5264BAE2-BC41-458D-805E-5C701C0B357B}">
      <dgm:prSet phldrT="[Текст]"/>
      <dgm:spPr/>
      <dgm:t>
        <a:bodyPr/>
        <a:lstStyle/>
        <a:p>
          <a:r>
            <a:rPr lang="ru-RU" dirty="0" err="1"/>
            <a:t>Отримати</a:t>
          </a:r>
          <a:r>
            <a:rPr lang="ru-RU" dirty="0"/>
            <a:t> </a:t>
          </a:r>
          <a:r>
            <a:rPr lang="ru-RU" dirty="0" err="1"/>
            <a:t>рішення</a:t>
          </a:r>
          <a:r>
            <a:rPr lang="ru-RU" dirty="0"/>
            <a:t> та </a:t>
          </a:r>
          <a:r>
            <a:rPr lang="ru-RU" dirty="0" err="1"/>
            <a:t>відкрити</a:t>
          </a:r>
          <a:r>
            <a:rPr lang="ru-RU" dirty="0"/>
            <a:t> </a:t>
          </a:r>
          <a:r>
            <a:rPr lang="ru-RU" dirty="0" err="1"/>
            <a:t>рахунок</a:t>
          </a:r>
          <a:r>
            <a:rPr lang="ru-RU" dirty="0"/>
            <a:t> в банку</a:t>
          </a:r>
          <a:endParaRPr lang="uk-UA" dirty="0"/>
        </a:p>
      </dgm:t>
    </dgm:pt>
    <dgm:pt modelId="{29265253-EF8D-41A1-B062-38593D2B745A}" type="parTrans" cxnId="{7F2A1396-C512-4FF1-BACA-B86D1B2BD936}">
      <dgm:prSet/>
      <dgm:spPr/>
      <dgm:t>
        <a:bodyPr/>
        <a:lstStyle/>
        <a:p>
          <a:endParaRPr lang="uk-UA"/>
        </a:p>
      </dgm:t>
    </dgm:pt>
    <dgm:pt modelId="{ADE31783-1A95-4109-8E82-3B305285985F}" type="sibTrans" cxnId="{7F2A1396-C512-4FF1-BACA-B86D1B2BD936}">
      <dgm:prSet/>
      <dgm:spPr/>
      <dgm:t>
        <a:bodyPr/>
        <a:lstStyle/>
        <a:p>
          <a:endParaRPr lang="uk-UA"/>
        </a:p>
      </dgm:t>
    </dgm:pt>
    <dgm:pt modelId="{EF7839A7-D5F9-4968-80B6-42C69D26780A}">
      <dgm:prSet phldrT="[Текст]"/>
      <dgm:spPr/>
      <dgm:t>
        <a:bodyPr/>
        <a:lstStyle/>
        <a:p>
          <a:r>
            <a:rPr lang="ru-RU"/>
            <a:t>Отримати кошти та розпочати свою діяльність</a:t>
          </a:r>
          <a:endParaRPr lang="uk-UA" dirty="0"/>
        </a:p>
      </dgm:t>
    </dgm:pt>
    <dgm:pt modelId="{1A0D512A-39F1-4689-A2BE-1C743E345169}" type="parTrans" cxnId="{9E0C8F34-AD15-4FFC-BC38-AD0128DFCC27}">
      <dgm:prSet/>
      <dgm:spPr/>
      <dgm:t>
        <a:bodyPr/>
        <a:lstStyle/>
        <a:p>
          <a:endParaRPr lang="uk-UA"/>
        </a:p>
      </dgm:t>
    </dgm:pt>
    <dgm:pt modelId="{7B099835-702E-4CCE-A737-E15D16037D94}" type="sibTrans" cxnId="{9E0C8F34-AD15-4FFC-BC38-AD0128DFCC27}">
      <dgm:prSet/>
      <dgm:spPr/>
      <dgm:t>
        <a:bodyPr/>
        <a:lstStyle/>
        <a:p>
          <a:endParaRPr lang="uk-UA"/>
        </a:p>
      </dgm:t>
    </dgm:pt>
    <dgm:pt modelId="{26D27F84-78D6-4887-9CCB-D746AEBBC6D4}" type="pres">
      <dgm:prSet presAssocID="{CE7B60B9-8778-4BEA-A8B9-33F94A40BFC2}" presName="Name0" presStyleCnt="0">
        <dgm:presLayoutVars>
          <dgm:dir/>
          <dgm:resizeHandles val="exact"/>
        </dgm:presLayoutVars>
      </dgm:prSet>
      <dgm:spPr/>
    </dgm:pt>
    <dgm:pt modelId="{CD55CD8D-D4F1-4A8A-ABEE-28A50C42A23C}" type="pres">
      <dgm:prSet presAssocID="{F928FCA7-7104-4042-AB60-F532B854C975}" presName="node" presStyleLbl="node1" presStyleIdx="0" presStyleCnt="5">
        <dgm:presLayoutVars>
          <dgm:bulletEnabled val="1"/>
        </dgm:presLayoutVars>
      </dgm:prSet>
      <dgm:spPr/>
    </dgm:pt>
    <dgm:pt modelId="{E69403FC-E394-433E-B7D4-6AF2AD714CD2}" type="pres">
      <dgm:prSet presAssocID="{553D29B5-5CC1-4D08-8D4E-6045304CA732}" presName="sibTrans" presStyleLbl="sibTrans2D1" presStyleIdx="0" presStyleCnt="4"/>
      <dgm:spPr/>
    </dgm:pt>
    <dgm:pt modelId="{8773252F-3B27-425B-B04F-ECDBA2229403}" type="pres">
      <dgm:prSet presAssocID="{553D29B5-5CC1-4D08-8D4E-6045304CA732}" presName="connectorText" presStyleLbl="sibTrans2D1" presStyleIdx="0" presStyleCnt="4"/>
      <dgm:spPr/>
    </dgm:pt>
    <dgm:pt modelId="{48F3C5F0-5629-4C88-9B6F-076AB0AAE360}" type="pres">
      <dgm:prSet presAssocID="{6D5DFBD9-04DC-4A15-8638-A21778ECCAA8}" presName="node" presStyleLbl="node1" presStyleIdx="1" presStyleCnt="5">
        <dgm:presLayoutVars>
          <dgm:bulletEnabled val="1"/>
        </dgm:presLayoutVars>
      </dgm:prSet>
      <dgm:spPr/>
    </dgm:pt>
    <dgm:pt modelId="{741058A3-76AB-448B-8D07-763A9563005B}" type="pres">
      <dgm:prSet presAssocID="{97F2F1F3-B3A5-45C7-905A-61BFCE014C68}" presName="sibTrans" presStyleLbl="sibTrans2D1" presStyleIdx="1" presStyleCnt="4"/>
      <dgm:spPr/>
    </dgm:pt>
    <dgm:pt modelId="{F77959FF-30F0-4D84-B177-85EB6E1ECC78}" type="pres">
      <dgm:prSet presAssocID="{97F2F1F3-B3A5-45C7-905A-61BFCE014C68}" presName="connectorText" presStyleLbl="sibTrans2D1" presStyleIdx="1" presStyleCnt="4"/>
      <dgm:spPr/>
    </dgm:pt>
    <dgm:pt modelId="{5AB4C7D2-D2C6-4051-920F-052ED0B12D73}" type="pres">
      <dgm:prSet presAssocID="{2414FE9C-AA65-459C-A822-32D53C1FEC35}" presName="node" presStyleLbl="node1" presStyleIdx="2" presStyleCnt="5">
        <dgm:presLayoutVars>
          <dgm:bulletEnabled val="1"/>
        </dgm:presLayoutVars>
      </dgm:prSet>
      <dgm:spPr/>
    </dgm:pt>
    <dgm:pt modelId="{9ABF4E9F-276B-4ECA-88B6-51B2ECFE4402}" type="pres">
      <dgm:prSet presAssocID="{8213BE1D-5EB7-4147-BF35-354659862BB9}" presName="sibTrans" presStyleLbl="sibTrans2D1" presStyleIdx="2" presStyleCnt="4"/>
      <dgm:spPr/>
    </dgm:pt>
    <dgm:pt modelId="{B2F937C4-3F1A-42DF-91E9-1024270962B9}" type="pres">
      <dgm:prSet presAssocID="{8213BE1D-5EB7-4147-BF35-354659862BB9}" presName="connectorText" presStyleLbl="sibTrans2D1" presStyleIdx="2" presStyleCnt="4"/>
      <dgm:spPr/>
    </dgm:pt>
    <dgm:pt modelId="{EB6AEAC4-4A62-4CCD-AF94-64C539AB58FB}" type="pres">
      <dgm:prSet presAssocID="{5264BAE2-BC41-458D-805E-5C701C0B357B}" presName="node" presStyleLbl="node1" presStyleIdx="3" presStyleCnt="5">
        <dgm:presLayoutVars>
          <dgm:bulletEnabled val="1"/>
        </dgm:presLayoutVars>
      </dgm:prSet>
      <dgm:spPr/>
    </dgm:pt>
    <dgm:pt modelId="{D8C9BA3C-88E5-4BE8-9CC2-83BF3F869B9F}" type="pres">
      <dgm:prSet presAssocID="{ADE31783-1A95-4109-8E82-3B305285985F}" presName="sibTrans" presStyleLbl="sibTrans2D1" presStyleIdx="3" presStyleCnt="4"/>
      <dgm:spPr/>
    </dgm:pt>
    <dgm:pt modelId="{E9C68B32-33A9-48DC-95D6-5AE2CEF49028}" type="pres">
      <dgm:prSet presAssocID="{ADE31783-1A95-4109-8E82-3B305285985F}" presName="connectorText" presStyleLbl="sibTrans2D1" presStyleIdx="3" presStyleCnt="4"/>
      <dgm:spPr/>
    </dgm:pt>
    <dgm:pt modelId="{AAF9DA05-8DFC-404D-BAEC-66201CC9495B}" type="pres">
      <dgm:prSet presAssocID="{EF7839A7-D5F9-4968-80B6-42C69D26780A}" presName="node" presStyleLbl="node1" presStyleIdx="4" presStyleCnt="5">
        <dgm:presLayoutVars>
          <dgm:bulletEnabled val="1"/>
        </dgm:presLayoutVars>
      </dgm:prSet>
      <dgm:spPr/>
    </dgm:pt>
  </dgm:ptLst>
  <dgm:cxnLst>
    <dgm:cxn modelId="{D5B7F704-F7F8-423D-8183-2E89C17F1B59}" type="presOf" srcId="{ADE31783-1A95-4109-8E82-3B305285985F}" destId="{D8C9BA3C-88E5-4BE8-9CC2-83BF3F869B9F}" srcOrd="0" destOrd="0" presId="urn:microsoft.com/office/officeart/2005/8/layout/process1"/>
    <dgm:cxn modelId="{F52F4909-417D-4E89-A475-08F5ABE73874}" type="presOf" srcId="{97F2F1F3-B3A5-45C7-905A-61BFCE014C68}" destId="{F77959FF-30F0-4D84-B177-85EB6E1ECC78}" srcOrd="1" destOrd="0" presId="urn:microsoft.com/office/officeart/2005/8/layout/process1"/>
    <dgm:cxn modelId="{DCDF721A-B6D9-4EA1-B5FD-4CF51AA9F408}" type="presOf" srcId="{97F2F1F3-B3A5-45C7-905A-61BFCE014C68}" destId="{741058A3-76AB-448B-8D07-763A9563005B}" srcOrd="0" destOrd="0" presId="urn:microsoft.com/office/officeart/2005/8/layout/process1"/>
    <dgm:cxn modelId="{D1521924-4FA4-4AD4-B5B0-FB0DED852DA0}" type="presOf" srcId="{553D29B5-5CC1-4D08-8D4E-6045304CA732}" destId="{E69403FC-E394-433E-B7D4-6AF2AD714CD2}" srcOrd="0" destOrd="0" presId="urn:microsoft.com/office/officeart/2005/8/layout/process1"/>
    <dgm:cxn modelId="{F5C5B927-BD0A-4796-8DD9-57A5BAA9FA3B}" srcId="{CE7B60B9-8778-4BEA-A8B9-33F94A40BFC2}" destId="{6D5DFBD9-04DC-4A15-8638-A21778ECCAA8}" srcOrd="1" destOrd="0" parTransId="{81B47501-AE8B-4DFA-96CF-71A57B582DB9}" sibTransId="{97F2F1F3-B3A5-45C7-905A-61BFCE014C68}"/>
    <dgm:cxn modelId="{DAAE572A-635F-45C8-895F-F1E8B93D9734}" type="presOf" srcId="{5264BAE2-BC41-458D-805E-5C701C0B357B}" destId="{EB6AEAC4-4A62-4CCD-AF94-64C539AB58FB}" srcOrd="0" destOrd="0" presId="urn:microsoft.com/office/officeart/2005/8/layout/process1"/>
    <dgm:cxn modelId="{9E0C8F34-AD15-4FFC-BC38-AD0128DFCC27}" srcId="{CE7B60B9-8778-4BEA-A8B9-33F94A40BFC2}" destId="{EF7839A7-D5F9-4968-80B6-42C69D26780A}" srcOrd="4" destOrd="0" parTransId="{1A0D512A-39F1-4689-A2BE-1C743E345169}" sibTransId="{7B099835-702E-4CCE-A737-E15D16037D94}"/>
    <dgm:cxn modelId="{8D82B43F-2C43-46F7-892E-434A5E8907EF}" type="presOf" srcId="{2414FE9C-AA65-459C-A822-32D53C1FEC35}" destId="{5AB4C7D2-D2C6-4051-920F-052ED0B12D73}" srcOrd="0" destOrd="0" presId="urn:microsoft.com/office/officeart/2005/8/layout/process1"/>
    <dgm:cxn modelId="{A7181141-0AB6-4C90-97C8-6D706C73296F}" type="presOf" srcId="{8213BE1D-5EB7-4147-BF35-354659862BB9}" destId="{9ABF4E9F-276B-4ECA-88B6-51B2ECFE4402}" srcOrd="0" destOrd="0" presId="urn:microsoft.com/office/officeart/2005/8/layout/process1"/>
    <dgm:cxn modelId="{EA564046-5A50-4859-BAC4-B81F38FE185F}" type="presOf" srcId="{EF7839A7-D5F9-4968-80B6-42C69D26780A}" destId="{AAF9DA05-8DFC-404D-BAEC-66201CC9495B}" srcOrd="0" destOrd="0" presId="urn:microsoft.com/office/officeart/2005/8/layout/process1"/>
    <dgm:cxn modelId="{AFFA1456-FE8C-4C3E-B051-9902622D5D59}" type="presOf" srcId="{ADE31783-1A95-4109-8E82-3B305285985F}" destId="{E9C68B32-33A9-48DC-95D6-5AE2CEF49028}" srcOrd="1" destOrd="0" presId="urn:microsoft.com/office/officeart/2005/8/layout/process1"/>
    <dgm:cxn modelId="{9CAE0C78-C98D-407D-822E-708B23784083}" srcId="{CE7B60B9-8778-4BEA-A8B9-33F94A40BFC2}" destId="{2414FE9C-AA65-459C-A822-32D53C1FEC35}" srcOrd="2" destOrd="0" parTransId="{4D19137F-BC62-4E59-A9BD-C0982A84E7F2}" sibTransId="{8213BE1D-5EB7-4147-BF35-354659862BB9}"/>
    <dgm:cxn modelId="{FCDE417E-DD2C-48D8-93E2-BFF936C08D93}" type="presOf" srcId="{CE7B60B9-8778-4BEA-A8B9-33F94A40BFC2}" destId="{26D27F84-78D6-4887-9CCB-D746AEBBC6D4}" srcOrd="0" destOrd="0" presId="urn:microsoft.com/office/officeart/2005/8/layout/process1"/>
    <dgm:cxn modelId="{C91D3A95-9B81-405C-94D2-57CB14807275}" type="presOf" srcId="{8213BE1D-5EB7-4147-BF35-354659862BB9}" destId="{B2F937C4-3F1A-42DF-91E9-1024270962B9}" srcOrd="1" destOrd="0" presId="urn:microsoft.com/office/officeart/2005/8/layout/process1"/>
    <dgm:cxn modelId="{7F2A1396-C512-4FF1-BACA-B86D1B2BD936}" srcId="{CE7B60B9-8778-4BEA-A8B9-33F94A40BFC2}" destId="{5264BAE2-BC41-458D-805E-5C701C0B357B}" srcOrd="3" destOrd="0" parTransId="{29265253-EF8D-41A1-B062-38593D2B745A}" sibTransId="{ADE31783-1A95-4109-8E82-3B305285985F}"/>
    <dgm:cxn modelId="{EEE36096-17A8-4DA0-AFB9-D00538CF641B}" type="presOf" srcId="{553D29B5-5CC1-4D08-8D4E-6045304CA732}" destId="{8773252F-3B27-425B-B04F-ECDBA2229403}" srcOrd="1" destOrd="0" presId="urn:microsoft.com/office/officeart/2005/8/layout/process1"/>
    <dgm:cxn modelId="{FFCDE8A3-781F-4934-AD83-CED6E221970B}" type="presOf" srcId="{F928FCA7-7104-4042-AB60-F532B854C975}" destId="{CD55CD8D-D4F1-4A8A-ABEE-28A50C42A23C}" srcOrd="0" destOrd="0" presId="urn:microsoft.com/office/officeart/2005/8/layout/process1"/>
    <dgm:cxn modelId="{F07B9EA5-98F0-4815-AEF5-B5745B198230}" type="presOf" srcId="{6D5DFBD9-04DC-4A15-8638-A21778ECCAA8}" destId="{48F3C5F0-5629-4C88-9B6F-076AB0AAE360}" srcOrd="0" destOrd="0" presId="urn:microsoft.com/office/officeart/2005/8/layout/process1"/>
    <dgm:cxn modelId="{F50E60C0-BBE1-45D2-B848-BF05221BA1CC}" srcId="{CE7B60B9-8778-4BEA-A8B9-33F94A40BFC2}" destId="{F928FCA7-7104-4042-AB60-F532B854C975}" srcOrd="0" destOrd="0" parTransId="{EAC49CEC-B620-4633-846C-B1F1F25AAAF1}" sibTransId="{553D29B5-5CC1-4D08-8D4E-6045304CA732}"/>
    <dgm:cxn modelId="{B4CBB3B9-B076-41AB-877F-151D66B961E0}" type="presParOf" srcId="{26D27F84-78D6-4887-9CCB-D746AEBBC6D4}" destId="{CD55CD8D-D4F1-4A8A-ABEE-28A50C42A23C}" srcOrd="0" destOrd="0" presId="urn:microsoft.com/office/officeart/2005/8/layout/process1"/>
    <dgm:cxn modelId="{810EB9A3-4169-4EBC-88F9-3ADF63502C07}" type="presParOf" srcId="{26D27F84-78D6-4887-9CCB-D746AEBBC6D4}" destId="{E69403FC-E394-433E-B7D4-6AF2AD714CD2}" srcOrd="1" destOrd="0" presId="urn:microsoft.com/office/officeart/2005/8/layout/process1"/>
    <dgm:cxn modelId="{A3F3C58E-57AD-4076-B9DB-234E7FDB18D8}" type="presParOf" srcId="{E69403FC-E394-433E-B7D4-6AF2AD714CD2}" destId="{8773252F-3B27-425B-B04F-ECDBA2229403}" srcOrd="0" destOrd="0" presId="urn:microsoft.com/office/officeart/2005/8/layout/process1"/>
    <dgm:cxn modelId="{4881931F-5BFC-4EB3-9125-BF8409B7E06E}" type="presParOf" srcId="{26D27F84-78D6-4887-9CCB-D746AEBBC6D4}" destId="{48F3C5F0-5629-4C88-9B6F-076AB0AAE360}" srcOrd="2" destOrd="0" presId="urn:microsoft.com/office/officeart/2005/8/layout/process1"/>
    <dgm:cxn modelId="{8BF78B52-FB67-486E-9E39-DE096932098F}" type="presParOf" srcId="{26D27F84-78D6-4887-9CCB-D746AEBBC6D4}" destId="{741058A3-76AB-448B-8D07-763A9563005B}" srcOrd="3" destOrd="0" presId="urn:microsoft.com/office/officeart/2005/8/layout/process1"/>
    <dgm:cxn modelId="{3343BB20-297C-46D2-B9A7-8F19A7028DD3}" type="presParOf" srcId="{741058A3-76AB-448B-8D07-763A9563005B}" destId="{F77959FF-30F0-4D84-B177-85EB6E1ECC78}" srcOrd="0" destOrd="0" presId="urn:microsoft.com/office/officeart/2005/8/layout/process1"/>
    <dgm:cxn modelId="{6DA2F351-2E62-4119-A1EF-CC4B9118ACF8}" type="presParOf" srcId="{26D27F84-78D6-4887-9CCB-D746AEBBC6D4}" destId="{5AB4C7D2-D2C6-4051-920F-052ED0B12D73}" srcOrd="4" destOrd="0" presId="urn:microsoft.com/office/officeart/2005/8/layout/process1"/>
    <dgm:cxn modelId="{C754F7AC-27E8-4B58-AB27-651B9D12A25E}" type="presParOf" srcId="{26D27F84-78D6-4887-9CCB-D746AEBBC6D4}" destId="{9ABF4E9F-276B-4ECA-88B6-51B2ECFE4402}" srcOrd="5" destOrd="0" presId="urn:microsoft.com/office/officeart/2005/8/layout/process1"/>
    <dgm:cxn modelId="{686D1267-CA11-4AFE-BB2D-11212D1BC0D1}" type="presParOf" srcId="{9ABF4E9F-276B-4ECA-88B6-51B2ECFE4402}" destId="{B2F937C4-3F1A-42DF-91E9-1024270962B9}" srcOrd="0" destOrd="0" presId="urn:microsoft.com/office/officeart/2005/8/layout/process1"/>
    <dgm:cxn modelId="{E879F449-831D-4935-8863-13A6EC43C71C}" type="presParOf" srcId="{26D27F84-78D6-4887-9CCB-D746AEBBC6D4}" destId="{EB6AEAC4-4A62-4CCD-AF94-64C539AB58FB}" srcOrd="6" destOrd="0" presId="urn:microsoft.com/office/officeart/2005/8/layout/process1"/>
    <dgm:cxn modelId="{69EF6038-610E-4EAC-BF48-214C6004219F}" type="presParOf" srcId="{26D27F84-78D6-4887-9CCB-D746AEBBC6D4}" destId="{D8C9BA3C-88E5-4BE8-9CC2-83BF3F869B9F}" srcOrd="7" destOrd="0" presId="urn:microsoft.com/office/officeart/2005/8/layout/process1"/>
    <dgm:cxn modelId="{A6963217-3D73-4B4D-B90A-88EF01232FB0}" type="presParOf" srcId="{D8C9BA3C-88E5-4BE8-9CC2-83BF3F869B9F}" destId="{E9C68B32-33A9-48DC-95D6-5AE2CEF49028}" srcOrd="0" destOrd="0" presId="urn:microsoft.com/office/officeart/2005/8/layout/process1"/>
    <dgm:cxn modelId="{125CDC31-D054-4EA1-A542-E97E7AA3AD7A}" type="presParOf" srcId="{26D27F84-78D6-4887-9CCB-D746AEBBC6D4}" destId="{AAF9DA05-8DFC-404D-BAEC-66201CC9495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5CD8D-D4F1-4A8A-ABEE-28A50C42A23C}">
      <dsp:nvSpPr>
        <dsp:cNvPr id="0" name=""/>
        <dsp:cNvSpPr/>
      </dsp:nvSpPr>
      <dsp:spPr>
        <a:xfrm>
          <a:off x="5319" y="686101"/>
          <a:ext cx="1648960" cy="14951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Скласти</a:t>
          </a:r>
          <a:r>
            <a:rPr lang="ru-RU" sz="1800" kern="1200" dirty="0"/>
            <a:t> </a:t>
          </a:r>
          <a:r>
            <a:rPr lang="ru-RU" sz="1800" kern="1200" dirty="0" err="1"/>
            <a:t>бізнес-план</a:t>
          </a:r>
          <a:endParaRPr lang="uk-UA" sz="1800" kern="1200" dirty="0"/>
        </a:p>
      </dsp:txBody>
      <dsp:txXfrm>
        <a:off x="49111" y="729893"/>
        <a:ext cx="1561376" cy="1407591"/>
      </dsp:txXfrm>
    </dsp:sp>
    <dsp:sp modelId="{E69403FC-E394-433E-B7D4-6AF2AD714CD2}">
      <dsp:nvSpPr>
        <dsp:cNvPr id="0" name=""/>
        <dsp:cNvSpPr/>
      </dsp:nvSpPr>
      <dsp:spPr>
        <a:xfrm>
          <a:off x="1819175" y="1229217"/>
          <a:ext cx="349579" cy="408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/>
        </a:p>
      </dsp:txBody>
      <dsp:txXfrm>
        <a:off x="1819175" y="1311005"/>
        <a:ext cx="244705" cy="245366"/>
      </dsp:txXfrm>
    </dsp:sp>
    <dsp:sp modelId="{48F3C5F0-5629-4C88-9B6F-076AB0AAE360}">
      <dsp:nvSpPr>
        <dsp:cNvPr id="0" name=""/>
        <dsp:cNvSpPr/>
      </dsp:nvSpPr>
      <dsp:spPr>
        <a:xfrm>
          <a:off x="2313863" y="686101"/>
          <a:ext cx="1648960" cy="1495175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Подати </a:t>
          </a:r>
          <a:r>
            <a:rPr lang="ru-RU" sz="1800" kern="1200" dirty="0" err="1"/>
            <a:t>документи</a:t>
          </a:r>
          <a:r>
            <a:rPr lang="ru-RU" sz="1800" kern="1200" dirty="0"/>
            <a:t> через портал «</a:t>
          </a:r>
          <a:r>
            <a:rPr lang="ru-RU" sz="1800" kern="1200" dirty="0" err="1"/>
            <a:t>Дія</a:t>
          </a:r>
          <a:r>
            <a:rPr lang="ru-RU" sz="1800" kern="1200" dirty="0"/>
            <a:t>»</a:t>
          </a:r>
          <a:endParaRPr lang="uk-UA" sz="1800" kern="1200" dirty="0"/>
        </a:p>
      </dsp:txBody>
      <dsp:txXfrm>
        <a:off x="2357655" y="729893"/>
        <a:ext cx="1561376" cy="1407591"/>
      </dsp:txXfrm>
    </dsp:sp>
    <dsp:sp modelId="{741058A3-76AB-448B-8D07-763A9563005B}">
      <dsp:nvSpPr>
        <dsp:cNvPr id="0" name=""/>
        <dsp:cNvSpPr/>
      </dsp:nvSpPr>
      <dsp:spPr>
        <a:xfrm>
          <a:off x="4127720" y="1229217"/>
          <a:ext cx="349579" cy="408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/>
        </a:p>
      </dsp:txBody>
      <dsp:txXfrm>
        <a:off x="4127720" y="1311005"/>
        <a:ext cx="244705" cy="245366"/>
      </dsp:txXfrm>
    </dsp:sp>
    <dsp:sp modelId="{5AB4C7D2-D2C6-4051-920F-052ED0B12D73}">
      <dsp:nvSpPr>
        <dsp:cNvPr id="0" name=""/>
        <dsp:cNvSpPr/>
      </dsp:nvSpPr>
      <dsp:spPr>
        <a:xfrm>
          <a:off x="4622408" y="686101"/>
          <a:ext cx="1648960" cy="1495175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Захистити</a:t>
          </a:r>
          <a:r>
            <a:rPr lang="ru-RU" sz="1800" kern="1200" dirty="0"/>
            <a:t> </a:t>
          </a:r>
          <a:r>
            <a:rPr lang="ru-RU" sz="1800" kern="1200" dirty="0" err="1"/>
            <a:t>бізнес-план</a:t>
          </a:r>
          <a:endParaRPr lang="uk-UA" sz="1800" kern="1200" dirty="0"/>
        </a:p>
      </dsp:txBody>
      <dsp:txXfrm>
        <a:off x="4666200" y="729893"/>
        <a:ext cx="1561376" cy="1407591"/>
      </dsp:txXfrm>
    </dsp:sp>
    <dsp:sp modelId="{9ABF4E9F-276B-4ECA-88B6-51B2ECFE4402}">
      <dsp:nvSpPr>
        <dsp:cNvPr id="0" name=""/>
        <dsp:cNvSpPr/>
      </dsp:nvSpPr>
      <dsp:spPr>
        <a:xfrm>
          <a:off x="6436265" y="1229217"/>
          <a:ext cx="349579" cy="408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/>
        </a:p>
      </dsp:txBody>
      <dsp:txXfrm>
        <a:off x="6436265" y="1311005"/>
        <a:ext cx="244705" cy="245366"/>
      </dsp:txXfrm>
    </dsp:sp>
    <dsp:sp modelId="{EB6AEAC4-4A62-4CCD-AF94-64C539AB58FB}">
      <dsp:nvSpPr>
        <dsp:cNvPr id="0" name=""/>
        <dsp:cNvSpPr/>
      </dsp:nvSpPr>
      <dsp:spPr>
        <a:xfrm>
          <a:off x="6930953" y="686101"/>
          <a:ext cx="1648960" cy="1495175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Отримати</a:t>
          </a:r>
          <a:r>
            <a:rPr lang="ru-RU" sz="1800" kern="1200" dirty="0"/>
            <a:t> </a:t>
          </a:r>
          <a:r>
            <a:rPr lang="ru-RU" sz="1800" kern="1200" dirty="0" err="1"/>
            <a:t>рішення</a:t>
          </a:r>
          <a:r>
            <a:rPr lang="ru-RU" sz="1800" kern="1200" dirty="0"/>
            <a:t> та </a:t>
          </a:r>
          <a:r>
            <a:rPr lang="ru-RU" sz="1800" kern="1200" dirty="0" err="1"/>
            <a:t>відкрити</a:t>
          </a:r>
          <a:r>
            <a:rPr lang="ru-RU" sz="1800" kern="1200" dirty="0"/>
            <a:t> </a:t>
          </a:r>
          <a:r>
            <a:rPr lang="ru-RU" sz="1800" kern="1200" dirty="0" err="1"/>
            <a:t>рахунок</a:t>
          </a:r>
          <a:r>
            <a:rPr lang="ru-RU" sz="1800" kern="1200" dirty="0"/>
            <a:t> в банку</a:t>
          </a:r>
          <a:endParaRPr lang="uk-UA" sz="1800" kern="1200" dirty="0"/>
        </a:p>
      </dsp:txBody>
      <dsp:txXfrm>
        <a:off x="6974745" y="729893"/>
        <a:ext cx="1561376" cy="1407591"/>
      </dsp:txXfrm>
    </dsp:sp>
    <dsp:sp modelId="{D8C9BA3C-88E5-4BE8-9CC2-83BF3F869B9F}">
      <dsp:nvSpPr>
        <dsp:cNvPr id="0" name=""/>
        <dsp:cNvSpPr/>
      </dsp:nvSpPr>
      <dsp:spPr>
        <a:xfrm>
          <a:off x="8744810" y="1229217"/>
          <a:ext cx="349579" cy="408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/>
        </a:p>
      </dsp:txBody>
      <dsp:txXfrm>
        <a:off x="8744810" y="1311005"/>
        <a:ext cx="244705" cy="245366"/>
      </dsp:txXfrm>
    </dsp:sp>
    <dsp:sp modelId="{AAF9DA05-8DFC-404D-BAEC-66201CC9495B}">
      <dsp:nvSpPr>
        <dsp:cNvPr id="0" name=""/>
        <dsp:cNvSpPr/>
      </dsp:nvSpPr>
      <dsp:spPr>
        <a:xfrm>
          <a:off x="9239498" y="686101"/>
          <a:ext cx="1648960" cy="149517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Отримати кошти та розпочати свою діяльність</a:t>
          </a:r>
          <a:endParaRPr lang="uk-UA" sz="1800" kern="1200" dirty="0"/>
        </a:p>
      </dsp:txBody>
      <dsp:txXfrm>
        <a:off x="9283290" y="729893"/>
        <a:ext cx="1561376" cy="1407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E0166-D265-491F-A512-B4E864FC99D1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4390F-2474-4B80-A974-5BBB24609D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432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D9F45F-22D3-40FD-BEC0-E891C760CCE0}" type="slidenum">
              <a:rPr lang="en-US" altLang="uk-UA" smtClean="0"/>
              <a:pPr/>
              <a:t>1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33047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5DCC7-116B-4BEB-A0E2-C74999EB69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5C8E-71B5-4E93-B71D-69299F3D9DB4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ECB-3839-4394-A731-4A12937C78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21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5C8E-71B5-4E93-B71D-69299F3D9DB4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ECB-3839-4394-A731-4A12937C78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0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5C8E-71B5-4E93-B71D-69299F3D9DB4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ECB-3839-4394-A731-4A12937C78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95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5C8E-71B5-4E93-B71D-69299F3D9DB4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ECB-3839-4394-A731-4A12937C78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556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5C8E-71B5-4E93-B71D-69299F3D9DB4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ECB-3839-4394-A731-4A12937C78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804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5C8E-71B5-4E93-B71D-69299F3D9DB4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ECB-3839-4394-A731-4A12937C78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129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5C8E-71B5-4E93-B71D-69299F3D9DB4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ECB-3839-4394-A731-4A12937C78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196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5C8E-71B5-4E93-B71D-69299F3D9DB4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ECB-3839-4394-A731-4A12937C78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91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5C8E-71B5-4E93-B71D-69299F3D9DB4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ECB-3839-4394-A731-4A12937C78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140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5C8E-71B5-4E93-B71D-69299F3D9DB4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ECB-3839-4394-A731-4A12937C78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78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5C8E-71B5-4E93-B71D-69299F3D9DB4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3ECB-3839-4394-A731-4A12937C78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59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65C8E-71B5-4E93-B71D-69299F3D9DB4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3ECB-3839-4394-A731-4A12937C78D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525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zakon.rada.gov.ua/laws/show/z0751-22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738-2022-%D0%BF?find=1&amp;text=%D0%B2%D1%96%D0%B4%D0%BC%D0%BE%D0%B2%D0%B8%D1%82%D0%B8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738-2022-%D0%BF?find=1&amp;text=%D1%80%D1%96%D1%88%D0%B5%D0%BD%D0%BD%D1%8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zakon.rada.gov.ua/laws/show/738-2022-%D0%B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72495" y="2377442"/>
            <a:ext cx="7494556" cy="1740876"/>
          </a:xfrm>
        </p:spPr>
        <p:txBody>
          <a:bodyPr rtlCol="0">
            <a:noAutofit/>
          </a:bodyPr>
          <a:lstStyle/>
          <a:p>
            <a:br>
              <a:rPr lang="uk-UA" sz="4400" b="1" spc="3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br>
              <a:rPr lang="uk-UA" sz="4400" b="1" spc="3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br>
              <a:rPr lang="uk-UA" sz="4400" b="1" spc="3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br>
              <a:rPr lang="uk-UA" sz="4000" b="1" spc="3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Програма </a:t>
            </a:r>
            <a:r>
              <a:rPr lang="uk-UA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єРобота</a:t>
            </a:r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«Надання </a:t>
            </a:r>
            <a:r>
              <a:rPr lang="uk-UA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мікрогрантів</a:t>
            </a:r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створення або розвитку бізнесу»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247650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101" name="Группа 16"/>
          <p:cNvGrpSpPr>
            <a:grpSpLocks/>
          </p:cNvGrpSpPr>
          <p:nvPr/>
        </p:nvGrpSpPr>
        <p:grpSpPr bwMode="auto">
          <a:xfrm>
            <a:off x="6831224" y="5327345"/>
            <a:ext cx="1971675" cy="431800"/>
            <a:chOff x="3896903" y="5570820"/>
            <a:chExt cx="1970116" cy="43238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896903" y="5570820"/>
              <a:ext cx="1970116" cy="432385"/>
            </a:xfrm>
            <a:prstGeom prst="rect">
              <a:avLst/>
            </a:prstGeom>
            <a:solidFill>
              <a:srgbClr val="FC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4105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561" y="5710458"/>
              <a:ext cx="1144800" cy="169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2139950"/>
            <a:ext cx="20335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047163" y="5187950"/>
            <a:ext cx="2947987" cy="765175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hangingPunct="1">
              <a:spcBef>
                <a:spcPts val="450"/>
              </a:spcBef>
              <a:defRPr/>
            </a:pPr>
            <a:br>
              <a:rPr lang="uk-UA" sz="4800" b="1" spc="3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br>
              <a:rPr lang="uk-UA" sz="4800" b="1" spc="3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br>
              <a:rPr lang="uk-UA" sz="4800" b="1" spc="3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br>
              <a:rPr lang="uk-UA" sz="3600" dirty="0"/>
            </a:br>
            <a:br>
              <a:rPr lang="uk-UA" sz="4000" b="1" spc="3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br>
              <a:rPr lang="uk-UA" sz="4000" b="1" spc="3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endParaRPr lang="uk-UA" altLang="en-US" sz="8000" b="1" dirty="0">
              <a:solidFill>
                <a:schemeClr val="bg1"/>
              </a:solidFill>
              <a:latin typeface="PT Sans" pitchFamily="34" charset="-5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447156"/>
            <a:ext cx="12192000" cy="9351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  <a:cs typeface="+mj-cs"/>
              </a:rPr>
              <a:t>Покровський міський</a:t>
            </a:r>
            <a:r>
              <a:rPr kumimoji="0" lang="uk-UA" sz="3200" b="1" i="0" u="none" strike="noStrike" kern="1200" cap="none" spc="3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  <a:cs typeface="+mj-cs"/>
              </a:rPr>
              <a:t> </a:t>
            </a:r>
            <a:r>
              <a:rPr kumimoji="0" lang="uk-UA" sz="32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Fira Sans" panose="020B0503050000020004" pitchFamily="34" charset="0"/>
                <a:cs typeface="+mj-cs"/>
              </a:rPr>
              <a:t>центр зайнятості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spc="3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rPr>
              <a:t>Донецької області</a:t>
            </a:r>
            <a:endParaRPr kumimoji="0" lang="en-US" sz="32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140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18" y="1779687"/>
            <a:ext cx="111086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/>
              <a:t>Суб’єктами </a:t>
            </a:r>
            <a:r>
              <a:rPr lang="uk-UA" b="1" u="sng" dirty="0" err="1"/>
              <a:t>мікропідприємництва</a:t>
            </a:r>
            <a:r>
              <a:rPr lang="uk-UA" b="1" u="sng" dirty="0"/>
              <a:t> є</a:t>
            </a:r>
          </a:p>
          <a:p>
            <a:r>
              <a:rPr lang="uk-UA" dirty="0"/>
              <a:t>Фізичні особи-підприємці та юридичні особи.</a:t>
            </a:r>
            <a:br>
              <a:rPr lang="uk-UA" dirty="0"/>
            </a:br>
            <a:r>
              <a:rPr lang="uk-UA" dirty="0"/>
              <a:t>Середня кількість працівників за звітний період (календарний рік) не перевищує 10 осіб.</a:t>
            </a:r>
            <a:br>
              <a:rPr lang="uk-UA" dirty="0"/>
            </a:br>
            <a:r>
              <a:rPr lang="uk-UA" dirty="0"/>
              <a:t>Річний дохід від будь-якої діяльності не перевищує суму, еквівалентну 2 мільйонам євро, визначену за середньорічним курсом Національного банку України.</a:t>
            </a:r>
          </a:p>
          <a:p>
            <a:r>
              <a:rPr lang="uk-UA" b="1" u="sng" dirty="0"/>
              <a:t>Суб’єктами малого підприємництва є</a:t>
            </a:r>
          </a:p>
          <a:p>
            <a:r>
              <a:rPr lang="uk-UA" dirty="0"/>
              <a:t>Фізичні особи-підприємці та юридичні особи.</a:t>
            </a:r>
            <a:br>
              <a:rPr lang="uk-UA" dirty="0"/>
            </a:br>
            <a:r>
              <a:rPr lang="uk-UA" dirty="0"/>
              <a:t>Середня кількість працівників за звітний період не перевищує 50 осіб.</a:t>
            </a:r>
            <a:br>
              <a:rPr lang="uk-UA" dirty="0"/>
            </a:br>
            <a:r>
              <a:rPr lang="uk-UA" dirty="0"/>
              <a:t>Річний дохід від будь-якої діяльності не перевищує суму, еквівалентну 10 мільйонам євро, визначену за середньорічним курсом Національного банку України.</a:t>
            </a:r>
          </a:p>
          <a:p>
            <a:r>
              <a:rPr lang="uk-UA" b="1" dirty="0"/>
              <a:t>Суб’єктами великого підприємництва є</a:t>
            </a:r>
          </a:p>
          <a:p>
            <a:r>
              <a:rPr lang="uk-UA" dirty="0"/>
              <a:t>Юридичні особи.</a:t>
            </a:r>
            <a:br>
              <a:rPr lang="uk-UA" dirty="0"/>
            </a:br>
            <a:r>
              <a:rPr lang="uk-UA" dirty="0"/>
              <a:t>Середня кількість працівників за звітний період (календарний рік) перевищує 250 осіб .</a:t>
            </a:r>
            <a:br>
              <a:rPr lang="uk-UA" dirty="0"/>
            </a:br>
            <a:r>
              <a:rPr lang="uk-UA" dirty="0"/>
              <a:t>Річний дохід від будь-якої діяльності перевищує суму, еквівалентну 50 мільйонам євро, визначену за середньорічним курсом Національного банку України.</a:t>
            </a:r>
          </a:p>
          <a:p>
            <a:r>
              <a:rPr lang="uk-UA" b="1" dirty="0"/>
              <a:t>Суб’єктами середнього підприємництва є</a:t>
            </a:r>
          </a:p>
          <a:p>
            <a:r>
              <a:rPr lang="uk-UA" dirty="0"/>
              <a:t>Усі інші випадки, які не збігаються ні з яким іншим видом суб’єкта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55066"/>
            <a:ext cx="10153650" cy="76200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10871200" y="249238"/>
            <a:ext cx="963613" cy="965200"/>
            <a:chOff x="10660962" y="216462"/>
            <a:chExt cx="1140514" cy="1140512"/>
          </a:xfrm>
        </p:grpSpPr>
        <p:sp>
          <p:nvSpPr>
            <p:cNvPr id="5" name="Овал 4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2474" y="268577"/>
              <a:ext cx="1037488" cy="10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39151" y="884358"/>
            <a:ext cx="11352628" cy="7756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dirty="0">
                <a:solidFill>
                  <a:schemeClr val="bg1"/>
                </a:solidFill>
                <a:cs typeface="Times New Roman" panose="02020603050405020304" pitchFamily="18" charset="0"/>
              </a:rPr>
              <a:t>Як визначити суб’єкт господарювання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34875"/>
            <a:ext cx="10153650" cy="76200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842" name="Группа 9"/>
          <p:cNvGrpSpPr>
            <a:grpSpLocks/>
          </p:cNvGrpSpPr>
          <p:nvPr/>
        </p:nvGrpSpPr>
        <p:grpSpPr bwMode="auto">
          <a:xfrm>
            <a:off x="10938871" y="76200"/>
            <a:ext cx="1065213" cy="963613"/>
            <a:chOff x="10660962" y="216462"/>
            <a:chExt cx="1140514" cy="1140512"/>
          </a:xfrm>
        </p:grpSpPr>
        <p:sp>
          <p:nvSpPr>
            <p:cNvPr id="11" name="Овал 10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5848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2474" y="268577"/>
              <a:ext cx="1037488" cy="10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16378" y="788047"/>
            <a:ext cx="10904641" cy="7368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dirty="0">
                <a:solidFill>
                  <a:schemeClr val="bg1"/>
                </a:solidFill>
                <a:cs typeface="Times New Roman" panose="02020603050405020304" pitchFamily="18" charset="0"/>
              </a:rPr>
              <a:t>Типові помилки у бізнес-планах заявників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753" y="6005690"/>
            <a:ext cx="1046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ВАЖЛИВО! Заповнення заяви має бути після складання бізнес-плану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338667" y="1718690"/>
            <a:ext cx="10682352" cy="3766570"/>
            <a:chOff x="530577" y="1876735"/>
            <a:chExt cx="10682352" cy="3766570"/>
          </a:xfrm>
        </p:grpSpPr>
        <p:sp>
          <p:nvSpPr>
            <p:cNvPr id="8" name="TextBox 7"/>
            <p:cNvSpPr txBox="1"/>
            <p:nvPr/>
          </p:nvSpPr>
          <p:spPr>
            <a:xfrm>
              <a:off x="551940" y="1876735"/>
              <a:ext cx="5500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</a:rPr>
                <a:t>В описовій частині розповідь від 3-ої особи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0711" y="2299199"/>
              <a:ext cx="5500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</a:rPr>
                <a:t>Не відображено власні кошти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490" y="2752145"/>
              <a:ext cx="5500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</a:rPr>
                <a:t>Не відповідність заяві </a:t>
              </a:r>
              <a:r>
                <a:rPr lang="uk-UA" dirty="0">
                  <a:solidFill>
                    <a:srgbClr val="002060"/>
                  </a:solidFill>
                </a:rPr>
                <a:t>(слайд 11)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0577" y="3188677"/>
              <a:ext cx="105551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</a:rPr>
                <a:t>Заробітна плата менше мінімальної, відсутнє зростання з/</a:t>
              </a:r>
              <a:r>
                <a:rPr lang="uk-UA" b="1" dirty="0" err="1">
                  <a:solidFill>
                    <a:srgbClr val="002060"/>
                  </a:solidFill>
                </a:rPr>
                <a:t>пл</a:t>
              </a:r>
              <a:r>
                <a:rPr lang="uk-UA" b="1" dirty="0">
                  <a:solidFill>
                    <a:srgbClr val="002060"/>
                  </a:solidFill>
                </a:rPr>
                <a:t>, з/</a:t>
              </a:r>
              <a:r>
                <a:rPr lang="uk-UA" b="1" dirty="0" err="1">
                  <a:solidFill>
                    <a:srgbClr val="002060"/>
                  </a:solidFill>
                </a:rPr>
                <a:t>пл</a:t>
              </a:r>
              <a:r>
                <a:rPr lang="uk-UA" b="1" dirty="0">
                  <a:solidFill>
                    <a:srgbClr val="002060"/>
                  </a:solidFill>
                </a:rPr>
                <a:t> позначена лише в певних кварталах, а не протягом всього періоду </a:t>
              </a:r>
              <a:r>
                <a:rPr lang="uk-UA" dirty="0">
                  <a:solidFill>
                    <a:srgbClr val="002060"/>
                  </a:solidFill>
                </a:rPr>
                <a:t>(слайд 12)</a:t>
              </a:r>
              <a:r>
                <a:rPr lang="uk-UA" b="1" dirty="0">
                  <a:solidFill>
                    <a:srgbClr val="002060"/>
                  </a:solidFill>
                </a:rPr>
                <a:t>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8367" y="3872957"/>
              <a:ext cx="9669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</a:rPr>
                <a:t>Не відображено витрачання гранту або період витрачання гранту більше 6 місяців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3068" y="4325990"/>
              <a:ext cx="10515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</a:rPr>
                <a:t>Невірний обрахунок податків (наприклад, </a:t>
              </a:r>
              <a:r>
                <a:rPr lang="uk-UA" b="1" dirty="0" err="1">
                  <a:solidFill>
                    <a:srgbClr val="002060"/>
                  </a:solidFill>
                </a:rPr>
                <a:t>ФОП</a:t>
              </a:r>
              <a:r>
                <a:rPr lang="uk-UA" b="1" dirty="0">
                  <a:solidFill>
                    <a:srgbClr val="002060"/>
                  </a:solidFill>
                </a:rPr>
                <a:t> визначає собі з/</a:t>
              </a:r>
              <a:r>
                <a:rPr lang="uk-UA" b="1" dirty="0" err="1">
                  <a:solidFill>
                    <a:srgbClr val="002060"/>
                  </a:solidFill>
                </a:rPr>
                <a:t>пл</a:t>
              </a:r>
              <a:r>
                <a:rPr lang="uk-UA" b="1" dirty="0">
                  <a:solidFill>
                    <a:srgbClr val="002060"/>
                  </a:solidFill>
                </a:rPr>
                <a:t>, а ЄСВ обраховує з мін. з/</a:t>
              </a:r>
              <a:r>
                <a:rPr lang="uk-UA" b="1" dirty="0" err="1">
                  <a:solidFill>
                    <a:srgbClr val="002060"/>
                  </a:solidFill>
                </a:rPr>
                <a:t>пл</a:t>
              </a:r>
              <a:r>
                <a:rPr lang="uk-UA" b="1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4444" y="4787706"/>
              <a:ext cx="10462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uk-UA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5182" y="4787706"/>
              <a:ext cx="10515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</a:rPr>
                <a:t>Не повертається </a:t>
              </a:r>
              <a:r>
                <a:rPr lang="uk-UA" b="1" dirty="0" err="1">
                  <a:solidFill>
                    <a:srgbClr val="002060"/>
                  </a:solidFill>
                </a:rPr>
                <a:t>мікрогрант</a:t>
              </a:r>
              <a:r>
                <a:rPr lang="uk-UA" b="1" dirty="0">
                  <a:solidFill>
                    <a:srgbClr val="002060"/>
                  </a:solidFill>
                </a:rPr>
                <a:t> сплаченими податками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5182" y="5273973"/>
              <a:ext cx="10597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>
                  <a:solidFill>
                    <a:srgbClr val="002060"/>
                  </a:solidFill>
                </a:rPr>
                <a:t>Не достатньо опрацьована описова частина </a:t>
              </a:r>
              <a:r>
                <a:rPr lang="uk-UA" dirty="0">
                  <a:solidFill>
                    <a:srgbClr val="002060"/>
                  </a:solidFill>
                </a:rPr>
                <a:t>(слайд 13)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94029" y="1701758"/>
            <a:ext cx="550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Надання в якості бізнес-плану прикладу із ДІЇ</a:t>
            </a:r>
          </a:p>
        </p:txBody>
      </p:sp>
    </p:spTree>
    <p:extLst>
      <p:ext uri="{BB962C8B-B14F-4D97-AF65-F5344CB8AC3E}">
        <p14:creationId xmlns:p14="http://schemas.microsoft.com/office/powerpoint/2010/main" val="228190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34875"/>
            <a:ext cx="10153650" cy="76200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0938871" y="76200"/>
            <a:ext cx="1065213" cy="963613"/>
            <a:chOff x="10660962" y="216462"/>
            <a:chExt cx="1140514" cy="1140512"/>
          </a:xfrm>
        </p:grpSpPr>
        <p:sp>
          <p:nvSpPr>
            <p:cNvPr id="11" name="Овал 10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5848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2474" y="268577"/>
              <a:ext cx="1037488" cy="10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93896" y="1842868"/>
            <a:ext cx="550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В описовій частині розповідь від 3-ої особи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822" y="2276621"/>
            <a:ext cx="550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Не відображено власні кошти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890" y="2740856"/>
            <a:ext cx="550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Не відповідність заяві (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922" y="3872957"/>
            <a:ext cx="966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Не відображено витрачання гранту або період витрачання гранту більше 6 місяців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126" y="4787706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Сума на придбання обладнання замість рядка 41 позначається в рядку 33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214" y="5323928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Не повертається грант сплаченими податками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44" y="313091"/>
            <a:ext cx="634365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59644" y="1930400"/>
            <a:ext cx="2686756" cy="282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197555" y="4193822"/>
            <a:ext cx="2686756" cy="282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174977" y="6112934"/>
            <a:ext cx="2686756" cy="282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7243" y="378355"/>
            <a:ext cx="3105149" cy="552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9821333" y="2020711"/>
            <a:ext cx="196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Запит на 250 тис. </a:t>
            </a:r>
            <a:r>
              <a:rPr lang="uk-UA" dirty="0" err="1">
                <a:solidFill>
                  <a:srgbClr val="FF0000"/>
                </a:solidFill>
              </a:rPr>
              <a:t>грн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0839" y="5885921"/>
            <a:ext cx="4152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0418" y="6276975"/>
            <a:ext cx="2352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6513688" y="6050846"/>
            <a:ext cx="2686756" cy="282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90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34875"/>
            <a:ext cx="10153650" cy="76200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0938871" y="76200"/>
            <a:ext cx="1065213" cy="963613"/>
            <a:chOff x="10660962" y="216462"/>
            <a:chExt cx="1140514" cy="1140512"/>
          </a:xfrm>
        </p:grpSpPr>
        <p:sp>
          <p:nvSpPr>
            <p:cNvPr id="11" name="Овал 10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5848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2474" y="268577"/>
              <a:ext cx="1037488" cy="10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01" y="3239911"/>
            <a:ext cx="11998199" cy="89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59469"/>
            <a:ext cx="12271729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589866" y="2088444"/>
            <a:ext cx="1636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rgbClr val="FF0000"/>
                </a:solidFill>
              </a:rPr>
              <a:t>2 працівники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05689" y="1975556"/>
            <a:ext cx="632178" cy="158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/>
          <p:cNvSpPr/>
          <p:nvPr/>
        </p:nvSpPr>
        <p:spPr>
          <a:xfrm>
            <a:off x="5977466" y="2150534"/>
            <a:ext cx="632178" cy="158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>
            <a:off x="6231466" y="3646312"/>
            <a:ext cx="5960534" cy="1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>
            <a:off x="6016977" y="2528712"/>
            <a:ext cx="632178" cy="158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90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34875"/>
            <a:ext cx="10153650" cy="76200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0938871" y="76200"/>
            <a:ext cx="1065213" cy="963613"/>
            <a:chOff x="10660962" y="216462"/>
            <a:chExt cx="1140514" cy="1140512"/>
          </a:xfrm>
        </p:grpSpPr>
        <p:sp>
          <p:nvSpPr>
            <p:cNvPr id="11" name="Овал 10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5848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2474" y="268577"/>
              <a:ext cx="1037488" cy="10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041" y="0"/>
            <a:ext cx="6372048" cy="703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0513"/>
            <a:ext cx="5147732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90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51367"/>
            <a:ext cx="12192000" cy="451262"/>
          </a:xfrm>
        </p:spPr>
        <p:txBody>
          <a:bodyPr>
            <a:noAutofit/>
          </a:bodyPr>
          <a:lstStyle/>
          <a:p>
            <a:r>
              <a:rPr lang="ru-RU" sz="3200" b="1" spc="3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ДЯКУЄМО ЗА УВАГУ!</a:t>
            </a:r>
            <a:endParaRPr lang="en-US" sz="3200" spc="300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247650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Группа 5"/>
          <p:cNvGrpSpPr/>
          <p:nvPr/>
        </p:nvGrpSpPr>
        <p:grpSpPr>
          <a:xfrm>
            <a:off x="4956561" y="5937334"/>
            <a:ext cx="1970116" cy="432385"/>
            <a:chOff x="3896903" y="5570820"/>
            <a:chExt cx="1970116" cy="43238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896903" y="5570820"/>
              <a:ext cx="1970116" cy="432385"/>
            </a:xfrm>
            <a:prstGeom prst="rect">
              <a:avLst/>
            </a:prstGeom>
            <a:solidFill>
              <a:srgbClr val="FCB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Рисунок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9561" y="5710458"/>
              <a:ext cx="1144800" cy="169733"/>
            </a:xfrm>
            <a:prstGeom prst="rect">
              <a:avLst/>
            </a:prstGeom>
          </p:spPr>
        </p:pic>
      </p:grpSp>
      <p:pic>
        <p:nvPicPr>
          <p:cNvPr id="11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1675" y="2002505"/>
            <a:ext cx="1699888" cy="16979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56785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spc="3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rPr>
              <a:t>Покровський міський центр зайнятості</a:t>
            </a:r>
          </a:p>
          <a:p>
            <a:pPr algn="ctr"/>
            <a:r>
              <a:rPr lang="uk-UA" sz="2800" b="1" spc="3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j-cs"/>
              </a:rPr>
              <a:t>Донецької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134952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Группа 9"/>
          <p:cNvGrpSpPr>
            <a:grpSpLocks/>
          </p:cNvGrpSpPr>
          <p:nvPr/>
        </p:nvGrpSpPr>
        <p:grpSpPr bwMode="auto">
          <a:xfrm>
            <a:off x="10871200" y="0"/>
            <a:ext cx="963613" cy="965200"/>
            <a:chOff x="10660962" y="216462"/>
            <a:chExt cx="1140514" cy="1140512"/>
          </a:xfrm>
        </p:grpSpPr>
        <p:sp>
          <p:nvSpPr>
            <p:cNvPr id="11" name="Овал 10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5304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2474" y="268577"/>
              <a:ext cx="1037488" cy="10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1EF7036-B88B-4BBC-83E5-CA9C1E96CD88}" type="slidenum">
              <a:rPr lang="en-US" altLang="uk-UA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uk-UA" sz="1200">
              <a:solidFill>
                <a:srgbClr val="89898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947" y="837934"/>
            <a:ext cx="7534334" cy="12680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Нормативно-правові акти, що регулюють питання надання </a:t>
            </a:r>
            <a:r>
              <a:rPr lang="uk-UA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мікрогрантів</a:t>
            </a:r>
            <a:endParaRPr lang="uk-UA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55066"/>
            <a:ext cx="10153650" cy="76200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979" y="2105978"/>
            <a:ext cx="3952875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281" y="968195"/>
            <a:ext cx="3943350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038" y="2332703"/>
            <a:ext cx="5724525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96947" y="4301589"/>
            <a:ext cx="5317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6"/>
              </a:rPr>
              <a:t>Порядок </a:t>
            </a:r>
            <a:r>
              <a:rPr lang="ru-RU" u="sng" dirty="0" err="1">
                <a:hlinkClick r:id="rId6"/>
              </a:rPr>
              <a:t>надання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мікрогрантів</a:t>
            </a:r>
            <a:r>
              <a:rPr lang="ru-RU" u="sng" dirty="0">
                <a:hlinkClick r:id="rId6"/>
              </a:rPr>
              <a:t> на </a:t>
            </a:r>
            <a:r>
              <a:rPr lang="ru-RU" u="sng" dirty="0" err="1">
                <a:hlinkClick r:id="rId6"/>
              </a:rPr>
              <a:t>створення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або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розвиток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власного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бізнесу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0394" y="50765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hlinkClick r:id="rId6"/>
              </a:rPr>
              <a:t>Порядок </a:t>
            </a:r>
            <a:r>
              <a:rPr lang="ru-RU" u="sng" dirty="0" err="1">
                <a:hlinkClick r:id="rId6"/>
              </a:rPr>
              <a:t>надання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грантів</a:t>
            </a:r>
            <a:r>
              <a:rPr lang="ru-RU" u="sng" dirty="0">
                <a:hlinkClick r:id="rId6"/>
              </a:rPr>
              <a:t> на </a:t>
            </a:r>
            <a:r>
              <a:rPr lang="ru-RU" u="sng" dirty="0" err="1">
                <a:hlinkClick r:id="rId6"/>
              </a:rPr>
              <a:t>створення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або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розвиток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власного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бізнесу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учасникам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бойових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дій</a:t>
            </a:r>
            <a:r>
              <a:rPr lang="ru-RU" u="sng" dirty="0">
                <a:hlinkClick r:id="rId6"/>
              </a:rPr>
              <a:t>, особам </a:t>
            </a:r>
            <a:r>
              <a:rPr lang="ru-RU" u="sng" dirty="0" err="1">
                <a:hlinkClick r:id="rId6"/>
              </a:rPr>
              <a:t>з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інвалідністю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внаслідок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війни</a:t>
            </a:r>
            <a:r>
              <a:rPr lang="ru-RU" u="sng" dirty="0">
                <a:hlinkClick r:id="rId6"/>
              </a:rPr>
              <a:t> та членам </a:t>
            </a:r>
            <a:r>
              <a:rPr lang="ru-RU" u="sng" dirty="0" err="1">
                <a:hlinkClick r:id="rId6"/>
              </a:rPr>
              <a:t>їх</a:t>
            </a:r>
            <a:r>
              <a:rPr lang="ru-RU" u="sng" dirty="0">
                <a:hlinkClick r:id="rId6"/>
              </a:rPr>
              <a:t> </a:t>
            </a:r>
            <a:r>
              <a:rPr lang="ru-RU" u="sng" dirty="0" err="1">
                <a:hlinkClick r:id="rId6"/>
              </a:rPr>
              <a:t>сімей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98295" y="4221537"/>
            <a:ext cx="573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7"/>
              </a:rPr>
              <a:t>Порядок </a:t>
            </a:r>
            <a:r>
              <a:rPr lang="ru-RU" u="sng" dirty="0" err="1">
                <a:hlinkClick r:id="rId7"/>
              </a:rPr>
              <a:t>проведення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оцінювання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заяв</a:t>
            </a:r>
            <a:r>
              <a:rPr lang="ru-RU" u="sng" dirty="0">
                <a:hlinkClick r:id="rId7"/>
              </a:rPr>
              <a:t>, </a:t>
            </a:r>
            <a:r>
              <a:rPr lang="ru-RU" u="sng" dirty="0" err="1">
                <a:hlinkClick r:id="rId7"/>
              </a:rPr>
              <a:t>критерії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оцінювання</a:t>
            </a:r>
            <a:r>
              <a:rPr lang="ru-RU" u="sng" dirty="0">
                <a:hlinkClick r:id="rId7"/>
              </a:rPr>
              <a:t> та </a:t>
            </a:r>
            <a:r>
              <a:rPr lang="ru-RU" u="sng" dirty="0" err="1">
                <a:hlinkClick r:id="rId7"/>
              </a:rPr>
              <a:t>необхідну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кількість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балів</a:t>
            </a:r>
            <a:r>
              <a:rPr lang="ru-RU" u="sng" dirty="0">
                <a:hlinkClick r:id="rId7"/>
              </a:rPr>
              <a:t> (</a:t>
            </a:r>
            <a:r>
              <a:rPr lang="ru-RU" u="sng" dirty="0" err="1">
                <a:hlinkClick r:id="rId7"/>
              </a:rPr>
              <a:t>оцінку</a:t>
            </a:r>
            <a:r>
              <a:rPr lang="ru-RU" u="sng" dirty="0">
                <a:hlinkClick r:id="rId7"/>
              </a:rPr>
              <a:t>) для </a:t>
            </a:r>
            <a:r>
              <a:rPr lang="ru-RU" u="sng" dirty="0" err="1">
                <a:hlinkClick r:id="rId7"/>
              </a:rPr>
              <a:t>прийняття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Державним</a:t>
            </a:r>
            <a:r>
              <a:rPr lang="ru-RU" u="sng" dirty="0">
                <a:hlinkClick r:id="rId7"/>
              </a:rPr>
              <a:t> центром </a:t>
            </a:r>
            <a:r>
              <a:rPr lang="ru-RU" u="sng" dirty="0" err="1">
                <a:hlinkClick r:id="rId7"/>
              </a:rPr>
              <a:t>зайнятості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рішень</a:t>
            </a:r>
            <a:r>
              <a:rPr lang="ru-RU" u="sng" dirty="0">
                <a:hlinkClick r:id="rId7"/>
              </a:rPr>
              <a:t> про </a:t>
            </a:r>
            <a:r>
              <a:rPr lang="ru-RU" u="sng" dirty="0" err="1">
                <a:hlinkClick r:id="rId7"/>
              </a:rPr>
              <a:t>надання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мікрогрантів</a:t>
            </a:r>
            <a:r>
              <a:rPr lang="ru-RU" u="sng" dirty="0">
                <a:hlinkClick r:id="rId7"/>
              </a:rPr>
              <a:t> на </a:t>
            </a:r>
            <a:r>
              <a:rPr lang="ru-RU" u="sng" dirty="0" err="1">
                <a:hlinkClick r:id="rId7"/>
              </a:rPr>
              <a:t>створення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або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розвиток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власного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бізнесу</a:t>
            </a:r>
            <a:r>
              <a:rPr lang="ru-RU" dirty="0"/>
              <a:t>;</a:t>
            </a:r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201661" y="5692113"/>
            <a:ext cx="2140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u="sng" dirty="0">
                <a:hlinkClick r:id="rId7"/>
              </a:rPr>
              <a:t>форма бізнес-плану</a:t>
            </a: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65327" y="6071939"/>
            <a:ext cx="4328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7"/>
              </a:rPr>
              <a:t>форма договору про </a:t>
            </a:r>
            <a:r>
              <a:rPr lang="ru-RU" u="sng" dirty="0" err="1">
                <a:hlinkClick r:id="rId7"/>
              </a:rPr>
              <a:t>надання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мікрогранту</a:t>
            </a:r>
            <a:endParaRPr lang="uk-UA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66120" y="6488668"/>
            <a:ext cx="602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>
                <a:hlinkClick r:id="rId7"/>
              </a:rPr>
              <a:t>кінцеві</a:t>
            </a:r>
            <a:r>
              <a:rPr lang="ru-RU" u="sng" dirty="0">
                <a:hlinkClick r:id="rId7"/>
              </a:rPr>
              <a:t> строки </a:t>
            </a:r>
            <a:r>
              <a:rPr lang="ru-RU" u="sng" dirty="0" err="1">
                <a:hlinkClick r:id="rId7"/>
              </a:rPr>
              <a:t>подання</a:t>
            </a:r>
            <a:r>
              <a:rPr lang="ru-RU" u="sng" dirty="0">
                <a:hlinkClick r:id="rId7"/>
              </a:rPr>
              <a:t> </a:t>
            </a:r>
            <a:r>
              <a:rPr lang="ru-RU" u="sng" dirty="0" err="1">
                <a:hlinkClick r:id="rId7"/>
              </a:rPr>
              <a:t>заяв</a:t>
            </a:r>
            <a:r>
              <a:rPr lang="ru-RU" u="sng" dirty="0">
                <a:hlinkClick r:id="rId7"/>
              </a:rPr>
              <a:t> та </a:t>
            </a:r>
            <a:r>
              <a:rPr lang="ru-RU" u="sng" dirty="0" err="1">
                <a:hlinkClick r:id="rId7"/>
              </a:rPr>
              <a:t>граничну</a:t>
            </a:r>
            <a:r>
              <a:rPr lang="ru-RU" u="sng" dirty="0">
                <a:hlinkClick r:id="rId7"/>
              </a:rPr>
              <a:t> суму </a:t>
            </a:r>
            <a:r>
              <a:rPr lang="ru-RU" u="sng" dirty="0" err="1">
                <a:hlinkClick r:id="rId7"/>
              </a:rPr>
              <a:t>мікрогрантів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951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0813743" y="0"/>
            <a:ext cx="989052" cy="984738"/>
            <a:chOff x="10660962" y="216462"/>
            <a:chExt cx="1140514" cy="1140512"/>
          </a:xfrm>
        </p:grpSpPr>
        <p:sp>
          <p:nvSpPr>
            <p:cNvPr id="11" name="Овал 10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5848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2474" y="268577"/>
              <a:ext cx="1037488" cy="10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688622" y="808323"/>
            <a:ext cx="10169792" cy="103710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uk-UA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Кроки для започаткування або розвитку власного бізнесу</a:t>
            </a:r>
            <a:endParaRPr lang="uk-UA" altLang="uk-UA" sz="3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7188"/>
            <a:ext cx="10153650" cy="76200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40267" y="3983000"/>
            <a:ext cx="1091635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</a:p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УВАГА!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Обов’язковими умовами для отримання коштів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мікрогранту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є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- створення нових робочих місць (протягом 6 місяців з дати отримання коштів) та працевлаштування на них осіб на строк не менше як на 24 місяці;</a:t>
            </a:r>
          </a:p>
          <a:p>
            <a:pPr>
              <a:lnSpc>
                <a:spcPct val="1200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- використання коштів гранту протягом 6 місяців з дати отримання;</a:t>
            </a:r>
          </a:p>
          <a:p>
            <a:pPr>
              <a:lnSpc>
                <a:spcPct val="1200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- повернення коштів гранту у вигляді сплачених податків та зборів;</a:t>
            </a:r>
          </a:p>
          <a:p>
            <a:pPr>
              <a:lnSpc>
                <a:spcPct val="1200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- надання доступу працівникам служби зайнятості для моніторингу та контролю за додержанням умов договору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440266" y="1365956"/>
          <a:ext cx="10893778" cy="2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776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216131"/>
            <a:ext cx="11692682" cy="647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54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0871200" y="249238"/>
            <a:ext cx="963613" cy="965200"/>
            <a:chOff x="10660962" y="216462"/>
            <a:chExt cx="1140514" cy="1140512"/>
          </a:xfrm>
        </p:grpSpPr>
        <p:sp>
          <p:nvSpPr>
            <p:cNvPr id="11" name="Овал 10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5304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2474" y="268577"/>
              <a:ext cx="1037488" cy="10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1EF7036-B88B-4BBC-83E5-CA9C1E96CD88}" type="slidenum">
              <a:rPr lang="en-US" altLang="uk-UA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uk-UA" sz="1200">
              <a:solidFill>
                <a:srgbClr val="89898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93342"/>
            <a:ext cx="4515729" cy="6081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ПОСТАНОВА № 738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263" y="69850"/>
            <a:ext cx="10153650" cy="76200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12B27-8F46-4289-B38B-3F602C2534E2}"/>
              </a:ext>
            </a:extLst>
          </p:cNvPr>
          <p:cNvSpPr txBox="1"/>
          <p:nvPr/>
        </p:nvSpPr>
        <p:spPr>
          <a:xfrm>
            <a:off x="211326" y="903046"/>
            <a:ext cx="4219996" cy="3250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95000"/>
              </a:lnSpc>
            </a:pPr>
            <a:r>
              <a:rPr lang="uk-UA" sz="1600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17. </a:t>
            </a:r>
            <a:r>
              <a:rPr lang="uk-UA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Рішення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 про надання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мікрогранту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приймається Державним центром зайнятості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протягом 15 робочих днів </a:t>
            </a:r>
          </a:p>
          <a:p>
            <a:pPr indent="285750" algn="ctr">
              <a:lnSpc>
                <a:spcPct val="95000"/>
              </a:lnSpc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 дня кінцевого строку подання заяв на основі інформації уповноваженого банку, яка включає результати перевірки ділової репутації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та відомостей, зазначених у заяві, а також оцінку співбесіди з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отримувачем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, проведеної регіональними центрами зайнятості. Порядок обміну та передачі документів між уповноваженим банком та Державним центром зайнятості визначається договором про взаємодію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solidFill>
                <a:srgbClr val="333333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7119B84B-2BCF-4F2E-802C-1C5DE2D483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34876"/>
              </p:ext>
            </p:extLst>
          </p:nvPr>
        </p:nvGraphicFramePr>
        <p:xfrm>
          <a:off x="4854964" y="1302628"/>
          <a:ext cx="13374688" cy="5555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4" imgW="9896607" imgH="4533957" progId="Excel.Sheet.12">
                  <p:embed/>
                </p:oleObj>
              </mc:Choice>
              <mc:Fallback>
                <p:oleObj name="Лист" r:id="rId4" imgW="9896607" imgH="4533957" progId="Excel.Sheet.12">
                  <p:embed/>
                  <p:pic>
                    <p:nvPicPr>
                      <p:cNvPr id="3" name="Об'єкт 2">
                        <a:extLst>
                          <a:ext uri="{FF2B5EF4-FFF2-40B4-BE49-F238E27FC236}">
                            <a16:creationId xmlns:a16="http://schemas.microsoft.com/office/drawing/2014/main" id="{7119B84B-2BCF-4F2E-802C-1C5DE2D483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964" y="1302628"/>
                        <a:ext cx="13374688" cy="55553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62734" y="5165376"/>
            <a:ext cx="41545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До </a:t>
            </a:r>
            <a:r>
              <a:rPr lang="ru-RU" b="1" dirty="0" err="1">
                <a:solidFill>
                  <a:srgbClr val="002060"/>
                </a:solidFill>
              </a:rPr>
              <a:t>розгляду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Державним</a:t>
            </a:r>
            <a:r>
              <a:rPr lang="ru-RU" dirty="0">
                <a:solidFill>
                  <a:srgbClr val="002060"/>
                </a:solidFill>
              </a:rPr>
              <a:t> центром </a:t>
            </a:r>
            <a:r>
              <a:rPr lang="ru-RU" dirty="0" err="1">
                <a:solidFill>
                  <a:srgbClr val="002060"/>
                </a:solidFill>
              </a:rPr>
              <a:t>зайнятості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допускаються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бізнес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плани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за результатами </a:t>
            </a:r>
            <a:r>
              <a:rPr lang="ru-RU" dirty="0" err="1">
                <a:solidFill>
                  <a:srgbClr val="002060"/>
                </a:solidFill>
              </a:rPr>
              <a:t>оцінювання</a:t>
            </a:r>
            <a:r>
              <a:rPr lang="ru-RU" dirty="0">
                <a:solidFill>
                  <a:srgbClr val="002060"/>
                </a:solidFill>
              </a:rPr>
              <a:t> набрали </a:t>
            </a:r>
            <a:r>
              <a:rPr lang="ru-RU" dirty="0" err="1">
                <a:solidFill>
                  <a:srgbClr val="002060"/>
                </a:solidFill>
              </a:rPr>
              <a:t>підсумковий</a:t>
            </a:r>
            <a:r>
              <a:rPr lang="ru-RU" dirty="0">
                <a:solidFill>
                  <a:srgbClr val="002060"/>
                </a:solidFill>
              </a:rPr>
              <a:t> бал –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130 </a:t>
            </a:r>
            <a:r>
              <a:rPr lang="ru-RU" b="1" dirty="0" err="1">
                <a:solidFill>
                  <a:srgbClr val="002060"/>
                </a:solidFill>
              </a:rPr>
              <a:t>балів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більше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5138" y="4142880"/>
            <a:ext cx="4140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Комісія  опрацьовуються заяви, які пройшли </a:t>
            </a:r>
            <a:r>
              <a:rPr lang="uk-UA" dirty="0" err="1"/>
              <a:t>скоринг</a:t>
            </a:r>
            <a:r>
              <a:rPr lang="uk-UA" dirty="0"/>
              <a:t> банку та мають бал вище </a:t>
            </a:r>
            <a:r>
              <a:rPr lang="uk-UA" sz="2400" b="1" dirty="0">
                <a:solidFill>
                  <a:srgbClr val="FF0000"/>
                </a:solidFill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124951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корупційні дії;</a:t>
            </a:r>
          </a:p>
          <a:p>
            <a:r>
              <a:rPr lang="uk-UA" dirty="0"/>
              <a:t>наявність судових справ, зокрема кримінальних проваджень, у яких отримувач є обвинуваченим, підозрюваним або засудженим;</a:t>
            </a:r>
          </a:p>
          <a:p>
            <a:r>
              <a:rPr lang="uk-UA" dirty="0"/>
              <a:t>відкриті виконавчі провадження, у яких отримувач є боржником;</a:t>
            </a:r>
          </a:p>
          <a:p>
            <a:r>
              <a:rPr lang="uk-UA" dirty="0"/>
              <a:t>наявність справи про банкрутство;</a:t>
            </a:r>
          </a:p>
          <a:p>
            <a:r>
              <a:rPr lang="uk-UA" dirty="0"/>
              <a:t>наявність податкового боргу;</a:t>
            </a:r>
          </a:p>
          <a:p>
            <a:r>
              <a:rPr lang="uk-UA" dirty="0"/>
              <a:t>арешт майна;</a:t>
            </a:r>
          </a:p>
          <a:p>
            <a:r>
              <a:rPr lang="uk-UA" dirty="0"/>
              <a:t>шахрайство;</a:t>
            </a:r>
          </a:p>
          <a:p>
            <a:r>
              <a:rPr lang="uk-UA" dirty="0" err="1"/>
              <a:t>санкційні</a:t>
            </a:r>
            <a:r>
              <a:rPr lang="uk-UA" dirty="0"/>
              <a:t> списки.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88622" y="681645"/>
            <a:ext cx="10749691" cy="9778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uk-UA" sz="4400" b="1" dirty="0">
                <a:solidFill>
                  <a:schemeClr val="bg1"/>
                </a:solidFill>
              </a:rPr>
              <a:t>Критерії перевірки ділової репутації:</a:t>
            </a:r>
            <a:endParaRPr lang="uk-UA" altLang="uk-UA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5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0813743" y="0"/>
            <a:ext cx="989052" cy="984738"/>
            <a:chOff x="10660962" y="216462"/>
            <a:chExt cx="1140514" cy="1140512"/>
          </a:xfrm>
        </p:grpSpPr>
        <p:sp>
          <p:nvSpPr>
            <p:cNvPr id="11" name="Овал 10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5848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2474" y="268577"/>
              <a:ext cx="1037488" cy="10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1347444" y="300324"/>
            <a:ext cx="9040326" cy="5232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бізнес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375" y="44032"/>
            <a:ext cx="10153650" cy="76200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36650"/>
              </p:ext>
            </p:extLst>
          </p:nvPr>
        </p:nvGraphicFramePr>
        <p:xfrm>
          <a:off x="217714" y="914347"/>
          <a:ext cx="10596029" cy="5956203"/>
        </p:xfrm>
        <a:graphic>
          <a:graphicData uri="http://schemas.openxmlformats.org/drawingml/2006/table">
            <a:tbl>
              <a:tblPr firstRow="1" firstCol="1" bandRow="1"/>
              <a:tblGrid>
                <a:gridCol w="130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4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1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Критерій оцінки</a:t>
                      </a:r>
                      <a:endParaRPr lang="uk-U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uk-U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 оцінювання</a:t>
                      </a:r>
                      <a:endParaRPr lang="uk-U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експерта</a:t>
                      </a:r>
                      <a:endParaRPr lang="uk-U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69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Мотивація та реалізація запропонованого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проєкту</a:t>
                      </a:r>
                      <a:endParaRPr lang="uk-UA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відсутня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 рівень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задовільний рівень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достатній рівень 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 рівень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69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Чітке розуміння бізнес-плану</a:t>
                      </a:r>
                      <a:endParaRPr lang="uk-UA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відсутнє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 рівень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задовільний рівень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достатній рівень 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 рівень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69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Чітке розуміння маркетингового плану (розвиток продажів, етапи розвитку )</a:t>
                      </a:r>
                      <a:endParaRPr lang="uk-UA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відсутнє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 рівень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задовільний рівень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достатній рівень 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 рівень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69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Чітке розуміння операційного плану (витрати на персонал, податки,  закупівля обладнання, тощо)</a:t>
                      </a:r>
                      <a:endParaRPr lang="uk-UA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відсутнє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 рівень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задовільний рівень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достатній рівень 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 рівень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569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Попередній досвід роботи, що може бути релевантним у  реалізації бізнес-плану</a:t>
                      </a:r>
                      <a:endParaRPr lang="uk-UA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відсутній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низький рівень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задовільний рівень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достатній рівень 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569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високий рівень</a:t>
                      </a:r>
                      <a:endParaRPr lang="uk-UA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5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 dirty="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5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 dirty="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Підсумкова оцінка </a:t>
                      </a:r>
                      <a:r>
                        <a:rPr lang="uk-UA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проєкту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5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 dirty="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5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200" dirty="0">
                        <a:effectLst/>
                        <a:latin typeface="+mn-lt"/>
                      </a:endParaRPr>
                    </a:p>
                  </a:txBody>
                  <a:tcPr marL="49724" marR="4972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724" marR="4972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76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Группа 9"/>
          <p:cNvGrpSpPr>
            <a:grpSpLocks/>
          </p:cNvGrpSpPr>
          <p:nvPr/>
        </p:nvGrpSpPr>
        <p:grpSpPr bwMode="auto">
          <a:xfrm>
            <a:off x="10871200" y="249238"/>
            <a:ext cx="963613" cy="965200"/>
            <a:chOff x="10660962" y="216462"/>
            <a:chExt cx="1140514" cy="1140512"/>
          </a:xfrm>
        </p:grpSpPr>
        <p:sp>
          <p:nvSpPr>
            <p:cNvPr id="11" name="Овал 10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5304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2474" y="268577"/>
              <a:ext cx="1037488" cy="10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1EF7036-B88B-4BBC-83E5-CA9C1E96CD88}" type="slidenum">
              <a:rPr lang="en-US" altLang="uk-UA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uk-UA" sz="1200">
              <a:solidFill>
                <a:srgbClr val="89898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388" y="804156"/>
            <a:ext cx="9985245" cy="7121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200" b="1" dirty="0">
                <a:solidFill>
                  <a:schemeClr val="bg1"/>
                </a:solidFill>
                <a:cs typeface="Times New Roman" panose="02020603050405020304" pitchFamily="18" charset="0"/>
              </a:rPr>
              <a:t>Цільове використання коштів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5066"/>
            <a:ext cx="10153650" cy="76200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12B27-8F46-4289-B38B-3F602C2534E2}"/>
              </a:ext>
            </a:extLst>
          </p:cNvPr>
          <p:cNvSpPr txBox="1"/>
          <p:nvPr/>
        </p:nvSpPr>
        <p:spPr>
          <a:xfrm>
            <a:off x="530352" y="1535517"/>
            <a:ext cx="10995604" cy="5322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95000"/>
              </a:lnSpc>
              <a:spcAft>
                <a:spcPts val="750"/>
              </a:spcAft>
            </a:pPr>
            <a:r>
              <a:rPr lang="uk-UA" sz="1600" b="1" dirty="0" err="1">
                <a:solidFill>
                  <a:srgbClr val="00206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Мікрогранти</a:t>
            </a:r>
            <a:r>
              <a:rPr lang="uk-UA" sz="1600" b="1" dirty="0">
                <a:solidFill>
                  <a:srgbClr val="00206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надаються для покриття таких напрямів витрат:</a:t>
            </a:r>
            <a:endParaRPr lang="uk-UA" sz="1600" b="1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1600" u="sng" dirty="0">
                <a:latin typeface="Arial" pitchFamily="34" charset="0"/>
                <a:cs typeface="Arial" pitchFamily="34" charset="0"/>
              </a:rPr>
              <a:t> придбання меблів, обладнання, транспортних засобів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(які будуть використовуватися в комерційних та виробничих цілях), необхідних для провадження господарської діяльності, які не підлягають відчуженню до виконання умов договору про надання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мікрогранту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на створення або розвиток власного бізнесу (крім випадків відчуження внаслідок звернення стягнення на нього уповноваженим банком відповідно до договору застави);</a:t>
            </a:r>
          </a:p>
          <a:p>
            <a:pPr>
              <a:buFont typeface="Wingdings" pitchFamily="2" charset="2"/>
              <a:buChar char="q"/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закупівля ліцензійного програмного забезпечення, свійських тварин та птиці, багаторічних насаджень, саджанців, посівного матеріалу, сировини, матеріалів, товарів та послуг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пов’язаних з реалізацією бізнес-плану (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не більше 50 %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розміру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мікрогранту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Font typeface="Wingdings" pitchFamily="2" charset="2"/>
              <a:buChar char="q"/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послуги маркетингу та реклами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не більше 10 %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розміру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мікрогранту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Font typeface="Wingdings" pitchFamily="2" charset="2"/>
              <a:buChar char="q"/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орендна плата за нежитлове приміщення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не більше 25 %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розміру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мікрогранту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Font typeface="Wingdings" pitchFamily="2" charset="2"/>
              <a:buChar char="q"/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орендна плата за обладнання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не більше 10 %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розміру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мікрогранту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Font typeface="Wingdings" pitchFamily="2" charset="2"/>
              <a:buChar char="q"/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лізинг обладнання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крім автомобілів, мотоциклів та інших транспортних засобів особистого користування (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не більше 50 %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загального розміру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мікрогранту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Font typeface="Wingdings" pitchFamily="2" charset="2"/>
              <a:buChar char="q"/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у підприємницькій </a:t>
            </a:r>
            <a:r>
              <a:rPr lang="uk-UA" sz="1600" u="sng" dirty="0">
                <a:latin typeface="Arial" pitchFamily="34" charset="0"/>
                <a:cs typeface="Arial" pitchFamily="34" charset="0"/>
              </a:rPr>
              <a:t>діяльності прав інших суб’єктів господарювання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(комерційна концесія).</a:t>
            </a:r>
          </a:p>
          <a:p>
            <a:pPr>
              <a:buFont typeface="Wingdings" pitchFamily="2" charset="2"/>
              <a:buChar char="q"/>
              <a:tabLst>
                <a:tab pos="361950" algn="l"/>
              </a:tabLst>
            </a:pPr>
            <a:endParaRPr lang="uk-UA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8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286" y="1550742"/>
            <a:ext cx="113222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6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невідповідність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отримувача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вимогам </a:t>
            </a:r>
            <a:r>
              <a:rPr lang="uk-UA" sz="1600" u="sng" dirty="0">
                <a:latin typeface="Arial" pitchFamily="34" charset="0"/>
                <a:cs typeface="Arial" pitchFamily="34" charset="0"/>
                <a:hlinkClick r:id="rId2"/>
              </a:rPr>
              <a:t>п. 3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 (суб’єкт господарювання - це суб’єкт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мікропідприємництва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чи малого підприємництва) та/або п.</a:t>
            </a:r>
            <a:r>
              <a:rPr lang="uk-UA" sz="1600" u="sng" dirty="0">
                <a:latin typeface="Arial" pitchFamily="34" charset="0"/>
                <a:cs typeface="Arial" pitchFamily="34" charset="0"/>
                <a:hlinkClick r:id="rId2"/>
              </a:rPr>
              <a:t>8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 (хто подає заяву) Порядку;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набрання 98 та менше балів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за результатами перевірки ділової репутації та відомостей, зазначених у заяві, проведеної уповноваженим банком;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набрання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підсумкового бала менше 130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непрозорість або сумнівні очікувані результати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реалізації (виконання) бізнес-плану;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негативна ділова репутація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подання заяви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на отримання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мікрогранту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отримувачем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який вже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отримав </a:t>
            </a:r>
            <a:r>
              <a:rPr lang="uk-UA" sz="1600" b="1" dirty="0" err="1">
                <a:latin typeface="Arial" pitchFamily="34" charset="0"/>
                <a:cs typeface="Arial" pitchFamily="34" charset="0"/>
              </a:rPr>
              <a:t>мікрогрант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відповідно до цього Порядку;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отримання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з відкритих джерел та реєстрів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додаткових фактів/інформації щодо негативної ділової репутації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отримувача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зокрема фактів приховування інформації;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відмова від співбесіди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зокрема непогодження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отримувачем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запланованої дати та часу співбесіди протягом двох днів після повідомлення регіональним центром зайнятості про таку дату та час;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відсутність та/або невідповідність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у бізнес-плані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напрямів витрат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передбачених </a:t>
            </a:r>
            <a:r>
              <a:rPr lang="uk-UA" sz="1600" u="sng" dirty="0">
                <a:latin typeface="Arial" pitchFamily="34" charset="0"/>
                <a:cs typeface="Arial" pitchFamily="34" charset="0"/>
                <a:hlinkClick r:id="rId2"/>
              </a:rPr>
              <a:t>п. 5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 Порядку,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видатків на виплату заробітної плати 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найманим працівникам та сплату податків, зборів (обов’язкових платежів), єдиного внеску на загальнообов’язкове державне соціальне страхування, у сумі отриманого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мікрогранту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невідповідність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поданих документів нормам законодавства.</a:t>
            </a:r>
          </a:p>
          <a:p>
            <a:pPr>
              <a:buFont typeface="Wingdings" pitchFamily="2" charset="2"/>
              <a:buChar char="q"/>
            </a:pP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керівник та/або засновник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та/або кінцевий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бенефіціарний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власник є особою, яка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є керівником та/або засновником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, та/або кінцевим </a:t>
            </a:r>
            <a:r>
              <a:rPr lang="uk-UA" sz="1600" dirty="0" err="1">
                <a:latin typeface="Arial" pitchFamily="34" charset="0"/>
                <a:cs typeface="Arial" pitchFamily="34" charset="0"/>
              </a:rPr>
              <a:t>бенефіціарним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власником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більше ніж у п’яти (включно) платників податків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55066"/>
            <a:ext cx="10153650" cy="76200"/>
          </a:xfrm>
          <a:prstGeom prst="rect">
            <a:avLst/>
          </a:prstGeom>
          <a:solidFill>
            <a:srgbClr val="FCB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10813743" y="0"/>
            <a:ext cx="989052" cy="984738"/>
            <a:chOff x="10660962" y="216462"/>
            <a:chExt cx="1140514" cy="1140512"/>
          </a:xfrm>
        </p:grpSpPr>
        <p:sp>
          <p:nvSpPr>
            <p:cNvPr id="5" name="Овал 4"/>
            <p:cNvSpPr/>
            <p:nvPr/>
          </p:nvSpPr>
          <p:spPr>
            <a:xfrm>
              <a:off x="10660962" y="216462"/>
              <a:ext cx="1140514" cy="11405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2474" y="268577"/>
              <a:ext cx="1037488" cy="103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39151" y="884358"/>
            <a:ext cx="11352628" cy="7756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Причини відмови </a:t>
            </a:r>
            <a:r>
              <a:rPr lang="uk-UA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отримувачу</a:t>
            </a: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в наданні </a:t>
            </a:r>
            <a:r>
              <a:rPr lang="uk-UA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мікрогранту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737</Words>
  <Application>Microsoft Office PowerPoint</Application>
  <PresentationFormat>Широкоэкранный</PresentationFormat>
  <Paragraphs>175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 Програма єРобота  «Надання мікрогрантів для створення або розвитку бізнесу»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Вітряк Тетяна</dc:creator>
  <cp:lastModifiedBy>1111</cp:lastModifiedBy>
  <cp:revision>118</cp:revision>
  <dcterms:created xsi:type="dcterms:W3CDTF">2022-07-04T13:38:44Z</dcterms:created>
  <dcterms:modified xsi:type="dcterms:W3CDTF">2024-03-20T08:48:54Z</dcterms:modified>
</cp:coreProperties>
</file>