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72" r:id="rId7"/>
    <p:sldId id="267" r:id="rId8"/>
    <p:sldId id="261" r:id="rId9"/>
    <p:sldId id="271" r:id="rId10"/>
    <p:sldId id="260" r:id="rId11"/>
    <p:sldId id="258" r:id="rId12"/>
    <p:sldId id="265" r:id="rId13"/>
    <p:sldId id="263" r:id="rId14"/>
    <p:sldId id="262" r:id="rId15"/>
    <p:sldId id="273" r:id="rId16"/>
    <p:sldId id="275" r:id="rId17"/>
    <p:sldId id="274" r:id="rId18"/>
    <p:sldId id="276" r:id="rId19"/>
    <p:sldId id="269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82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302-4432-4E83-AFB1-9F4E9064598E}" type="datetimeFigureOut">
              <a:rPr lang="uk-UA" smtClean="0"/>
              <a:pPr/>
              <a:t>03.01.2024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C962-B941-4D0C-9200-B0CEB65611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9002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302-4432-4E83-AFB1-9F4E9064598E}" type="datetimeFigureOut">
              <a:rPr lang="uk-UA" smtClean="0"/>
              <a:pPr/>
              <a:t>03.01.2024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C962-B941-4D0C-9200-B0CEB65611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3532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302-4432-4E83-AFB1-9F4E9064598E}" type="datetimeFigureOut">
              <a:rPr lang="uk-UA" smtClean="0"/>
              <a:pPr/>
              <a:t>03.01.2024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C962-B941-4D0C-9200-B0CEB65611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3016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43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8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10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450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915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073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213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8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302-4432-4E83-AFB1-9F4E9064598E}" type="datetimeFigureOut">
              <a:rPr lang="uk-UA" smtClean="0"/>
              <a:pPr/>
              <a:t>03.01.2024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C962-B941-4D0C-9200-B0CEB65611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52890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838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157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342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626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703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337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20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773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496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17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302-4432-4E83-AFB1-9F4E9064598E}" type="datetimeFigureOut">
              <a:rPr lang="uk-UA" smtClean="0"/>
              <a:pPr/>
              <a:t>03.01.2024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C962-B941-4D0C-9200-B0CEB65611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58657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734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846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189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383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751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157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906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399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206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35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302-4432-4E83-AFB1-9F4E9064598E}" type="datetimeFigureOut">
              <a:rPr lang="uk-UA" smtClean="0"/>
              <a:pPr/>
              <a:t>03.01.2024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C962-B941-4D0C-9200-B0CEB65611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455089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635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530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953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921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35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302-4432-4E83-AFB1-9F4E9064598E}" type="datetimeFigureOut">
              <a:rPr lang="uk-UA" smtClean="0"/>
              <a:pPr/>
              <a:t>03.01.2024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C962-B941-4D0C-9200-B0CEB65611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930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302-4432-4E83-AFB1-9F4E9064598E}" type="datetimeFigureOut">
              <a:rPr lang="uk-UA" smtClean="0"/>
              <a:pPr/>
              <a:t>03.01.2024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C962-B941-4D0C-9200-B0CEB65611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6524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302-4432-4E83-AFB1-9F4E9064598E}" type="datetimeFigureOut">
              <a:rPr lang="uk-UA" smtClean="0"/>
              <a:pPr/>
              <a:t>03.01.2024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C962-B941-4D0C-9200-B0CEB65611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4422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302-4432-4E83-AFB1-9F4E9064598E}" type="datetimeFigureOut">
              <a:rPr lang="uk-UA" smtClean="0"/>
              <a:pPr/>
              <a:t>03.01.2024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C962-B941-4D0C-9200-B0CEB65611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0700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2302-4432-4E83-AFB1-9F4E9064598E}" type="datetimeFigureOut">
              <a:rPr lang="uk-UA" smtClean="0"/>
              <a:pPr/>
              <a:t>03.01.2024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C962-B941-4D0C-9200-B0CEB65611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2675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2302-4432-4E83-AFB1-9F4E9064598E}" type="datetimeFigureOut">
              <a:rPr lang="uk-UA" smtClean="0"/>
              <a:pPr/>
              <a:t>03.01.2024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C962-B941-4D0C-9200-B0CEB656112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47498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22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909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68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455" y="2685911"/>
            <a:ext cx="8230313" cy="2414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95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dcz.gov.ua/sites/default/files/6963101234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16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3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088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2294509"/>
              </p:ext>
            </p:extLst>
          </p:nvPr>
        </p:nvGraphicFramePr>
        <p:xfrm>
          <a:off x="0" y="-1"/>
          <a:ext cx="12192000" cy="6718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1604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</a:t>
                      </a:r>
                      <a:r>
                        <a:rPr lang="ru-RU" sz="3200" b="0" dirty="0" smtClean="0"/>
                        <a:t/>
                      </a:r>
                      <a:br>
                        <a:rPr lang="ru-RU" sz="3200" b="0" dirty="0" smtClean="0"/>
                      </a:br>
                      <a:r>
                        <a:rPr lang="ru-RU" sz="32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</a:t>
                      </a:r>
                      <a:r>
                        <a:rPr lang="ru-RU" sz="32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</a:t>
                      </a:r>
                      <a:r>
                        <a:rPr lang="ru-RU" sz="32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моги по </a:t>
                      </a:r>
                      <a:r>
                        <a:rPr lang="ru-RU" sz="32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частковому</a:t>
                      </a:r>
                      <a:r>
                        <a:rPr lang="ru-RU" sz="32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безробіттю</a:t>
                      </a:r>
                      <a:r>
                        <a:rPr lang="ru-RU" sz="32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(Порядок 702)</a:t>
                      </a:r>
                      <a:endParaRPr lang="uk-UA" sz="3200" b="0" dirty="0" smtClean="0"/>
                    </a:p>
                  </a:txBody>
                  <a:tcPr/>
                </a:tc>
              </a:tr>
              <a:tr h="1054667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Цей Порядок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визначає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умови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механізм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виплати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застрахованим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особам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допомоги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частковому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безробіттю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строки,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розмір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критерії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а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також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механізм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повернення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коштів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спрямованих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фінансування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такої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допомоги</a:t>
                      </a:r>
                      <a:endParaRPr lang="uk-UA" sz="2000" dirty="0"/>
                    </a:p>
                  </a:txBody>
                  <a:tcPr/>
                </a:tc>
              </a:tr>
              <a:tr h="40588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Допомога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частковому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безробіттю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надається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застрахованим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особам (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працівникам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фізичним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особам -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підприємцям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у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разі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втрати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ними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частини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заробітної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плати (доходу) у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зв’язку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зупиненням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скороченням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продукції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виконання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робіт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послуг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причин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економічного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технологічного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характеру,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виникнення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надзвичайної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ситуації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введення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надзвичайного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воєнного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стану,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встановлення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карантину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Допомога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частковому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безробіттю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2400" b="1" i="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надається</a:t>
                      </a:r>
                      <a:r>
                        <a:rPr lang="ru-RU" sz="24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працівникам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державної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влади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місцевого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самоврядування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закладів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організацій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утворених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ними в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установленому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порядку,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повністю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утримуються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рахунок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державного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місцевого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бюджету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dcz.gov.ua/sites/default/files/chastkove_bezro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2294509"/>
              </p:ext>
            </p:extLst>
          </p:nvPr>
        </p:nvGraphicFramePr>
        <p:xfrm>
          <a:off x="251926" y="121299"/>
          <a:ext cx="11737909" cy="645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7909"/>
              </a:tblGrid>
              <a:tr h="23224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3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</a:t>
                      </a:r>
                      <a:r>
                        <a:rPr lang="uk-UA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uk-UA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 роботодавцям компенсації фактичних </a:t>
                      </a:r>
                      <a:br>
                        <a:rPr lang="uk-UA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витрат за облаштування робочих місць </a:t>
                      </a:r>
                      <a:br>
                        <a:rPr lang="uk-UA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працевлаштованих осіб з інвалідністю (Порядок </a:t>
                      </a:r>
                      <a:r>
                        <a:rPr lang="uk-UA" sz="3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893)</a:t>
                      </a:r>
                      <a:endParaRPr lang="uk-UA" sz="3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7603">
                <a:tc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32854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Дія цього Порядку поширюється на роботодавців, які починаючи з дня набрання чинності постановою Кабінету Міністрів України від 22 серпня 2023 р. № 893 </a:t>
                      </a:r>
                      <a:r>
                        <a:rPr lang="uk-UA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“Деякі</a:t>
                      </a:r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питання надання роботодавцям компенсації фактичних витрат за облаштування робочих місць працевлаштованих осіб з </a:t>
                      </a:r>
                      <a:r>
                        <a:rPr lang="uk-UA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інвалідністю”</a:t>
                      </a:r>
                      <a:endParaRPr lang="uk-UA" sz="2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працевлаштували особу з інвалідністю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 </a:t>
                      </a:r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групи, яка є застрахованою особою</a:t>
                      </a:r>
                      <a:endParaRPr lang="uk-UA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dcz.gov.ua/sites/default/files/kompensaciya_robotodavcyam_za_pracevlashtovanyh_osib_z_invalidnistyu_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720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7200" b="1" i="1" dirty="0"/>
          </a:p>
          <a:p>
            <a:pPr algn="ctr">
              <a:buNone/>
            </a:pPr>
            <a:r>
              <a:rPr lang="uk-UA" sz="4800" b="1" i="1" dirty="0">
                <a:solidFill>
                  <a:schemeClr val="bg1"/>
                </a:solidFill>
              </a:rPr>
              <a:t>Дякую за увагу!</a:t>
            </a:r>
          </a:p>
          <a:p>
            <a:pPr algn="ctr">
              <a:buNone/>
            </a:pPr>
            <a:endParaRPr lang="uk-UA" sz="4800" b="1" i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4800" b="1" i="1" dirty="0">
                <a:solidFill>
                  <a:schemeClr val="bg1"/>
                </a:solidFill>
              </a:rPr>
              <a:t>(050) 282-22-03</a:t>
            </a:r>
          </a:p>
          <a:p>
            <a:pPr algn="ctr">
              <a:buNone/>
            </a:pPr>
            <a:r>
              <a:rPr lang="uk-UA" b="1" i="1" dirty="0" smtClean="0">
                <a:solidFill>
                  <a:schemeClr val="bg1"/>
                </a:solidFill>
              </a:rPr>
              <a:t>Ганна Кононенко</a:t>
            </a:r>
            <a:r>
              <a:rPr lang="en-US" b="1" i="1" dirty="0" smtClean="0">
                <a:solidFill>
                  <a:schemeClr val="bg1"/>
                </a:solidFill>
              </a:rPr>
              <a:t>, </a:t>
            </a:r>
            <a:r>
              <a:rPr lang="uk-UA" b="1" i="1" dirty="0" smtClean="0">
                <a:solidFill>
                  <a:schemeClr val="bg1"/>
                </a:solidFill>
              </a:rPr>
              <a:t>начальник відділу взаємодії з роботодавцями</a:t>
            </a:r>
          </a:p>
          <a:p>
            <a:pPr algn="ctr">
              <a:buNone/>
            </a:pPr>
            <a:endParaRPr lang="uk-UA" sz="7200" b="1" i="1" dirty="0"/>
          </a:p>
          <a:p>
            <a:pPr algn="ctr">
              <a:buNone/>
            </a:pPr>
            <a:endParaRPr lang="uk-UA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28411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6" y="327546"/>
            <a:ext cx="10856068" cy="63291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07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39704"/>
          <a:ext cx="12192000" cy="6924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533856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dirty="0" smtClean="0"/>
                        <a:t>РЕГУЛЮВАННЯ АКТИВНИХ ПРОГРАМ: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00119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dirty="0" smtClean="0">
                          <a:latin typeface="Times New Roman"/>
                        </a:rPr>
                        <a:t>Постанова затверджена КМУ від 10 лютого 2023 р. </a:t>
                      </a:r>
                    </a:p>
                    <a:p>
                      <a:pPr algn="ctr" fontAlgn="t"/>
                      <a:r>
                        <a:rPr lang="uk-UA" sz="2000" b="1" i="0" u="sng" strike="noStrike" dirty="0" smtClean="0">
                          <a:latin typeface="Times New Roman"/>
                        </a:rPr>
                        <a:t>№124</a:t>
                      </a:r>
                      <a:endParaRPr lang="uk-UA" sz="2000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u="none" strike="noStrike" dirty="0" smtClean="0">
                          <a:latin typeface="Times New Roman"/>
                        </a:rPr>
                        <a:t>Постанова затверджена КМУ від 18</a:t>
                      </a:r>
                      <a:r>
                        <a:rPr lang="uk-UA" sz="18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uk-UA" sz="1800" b="1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квітня</a:t>
                      </a:r>
                      <a:r>
                        <a:rPr lang="uk-UA" sz="1800" b="1" i="0" u="none" strike="noStrike" dirty="0" smtClean="0">
                          <a:latin typeface="Times New Roman"/>
                        </a:rPr>
                        <a:t> 2023 р. </a:t>
                      </a:r>
                      <a:r>
                        <a:rPr lang="uk-UA" sz="18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uk-UA" sz="2000" b="1" i="0" u="sng" strike="noStrike" dirty="0" smtClean="0">
                          <a:latin typeface="Times New Roman"/>
                        </a:rPr>
                        <a:t>№338</a:t>
                      </a:r>
                      <a:endParaRPr lang="uk-UA" sz="2000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u="none" strike="noStrike" dirty="0" smtClean="0">
                          <a:latin typeface="Times New Roman"/>
                        </a:rPr>
                        <a:t>Постанова затверджена КМУ від 8 вересня 2015 р. </a:t>
                      </a:r>
                      <a:r>
                        <a:rPr lang="uk-UA" sz="2000" b="1" i="0" u="sng" strike="noStrike" dirty="0" smtClean="0">
                          <a:latin typeface="Times New Roman"/>
                        </a:rPr>
                        <a:t>№696</a:t>
                      </a:r>
                      <a:endParaRPr lang="uk-UA" sz="2000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u="none" strike="noStrike" dirty="0" smtClean="0">
                          <a:latin typeface="Times New Roman"/>
                        </a:rPr>
                        <a:t>Постанова затверджена КМУ від 20 березня 2022 р. </a:t>
                      </a:r>
                      <a:r>
                        <a:rPr lang="uk-UA" sz="2000" b="1" i="0" u="sng" strike="noStrike" dirty="0" smtClean="0">
                          <a:latin typeface="Times New Roman"/>
                        </a:rPr>
                        <a:t>№331</a:t>
                      </a:r>
                      <a:endParaRPr lang="uk-UA" sz="2000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u="none" strike="noStrike" dirty="0" smtClean="0">
                          <a:latin typeface="Times New Roman"/>
                        </a:rPr>
                        <a:t>Постанова затверджена КМУ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ід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21 </a:t>
                      </a:r>
                      <a:r>
                        <a:rPr lang="uk-UA" sz="1800" b="1" i="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червня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2022 р.  </a:t>
                      </a:r>
                      <a:r>
                        <a:rPr lang="ru-RU" sz="2000" b="1" i="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702</a:t>
                      </a:r>
                      <a:endParaRPr lang="uk-UA" sz="2000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u="none" strike="noStrike" dirty="0" smtClean="0">
                          <a:latin typeface="Times New Roman"/>
                        </a:rPr>
                        <a:t>Постанова затверджена КМУ від 22 серпня 2023 р. </a:t>
                      </a:r>
                      <a:r>
                        <a:rPr lang="uk-UA" sz="2000" b="1" i="0" u="sng" strike="noStrike" dirty="0" smtClean="0">
                          <a:latin typeface="Times New Roman"/>
                        </a:rPr>
                        <a:t>№893</a:t>
                      </a:r>
                      <a:endParaRPr lang="uk-UA" sz="2000" u="sng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4283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700" b="0" i="0" u="none" strike="noStrike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</a:t>
                      </a:r>
                      <a:r>
                        <a:rPr lang="uk-UA" sz="1700" b="0" noProof="0" dirty="0" smtClean="0"/>
                        <a:t/>
                      </a:r>
                      <a:br>
                        <a:rPr lang="uk-UA" sz="1700" b="0" noProof="0" dirty="0" smtClean="0"/>
                      </a:br>
                      <a:r>
                        <a:rPr lang="uk-UA" sz="17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 роботодавцям компенсацій за працевлаштування зареєстрованих безробітних</a:t>
                      </a:r>
                      <a:endParaRPr lang="uk-UA" sz="1700" b="0" noProof="0" dirty="0" smtClean="0"/>
                    </a:p>
                    <a:p>
                      <a:endParaRPr lang="uk-UA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700" noProof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noProof="0" dirty="0" smtClean="0"/>
                        <a:t>ПОРЯДОК компенсації роботодавцям частини фактичних витрат, пов’язаних із сплатою єдиного внеску на загальнообов’язкове державне соціальне страхування за працевлаштування на нові робочі місця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700" b="0" i="0" u="none" strike="noStrike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</a:t>
                      </a:r>
                      <a:r>
                        <a:rPr lang="uk-UA" sz="1700" b="0" noProof="0" dirty="0" smtClean="0"/>
                        <a:t/>
                      </a:r>
                      <a:br>
                        <a:rPr lang="uk-UA" sz="1700" b="0" noProof="0" dirty="0" smtClean="0"/>
                      </a:br>
                      <a:r>
                        <a:rPr lang="uk-UA" sz="17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здійснення заходів сприяння зайнятості, повернення коштів, спрямованих на фінансування таких заходів, у разі порушення гарантій зайнятості для внутрішньо переміщених о</a:t>
                      </a:r>
                      <a:r>
                        <a:rPr lang="ru-RU" sz="17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сіб</a:t>
                      </a:r>
                      <a:endParaRPr lang="uk-UA" sz="1700" b="0" dirty="0" smtClean="0"/>
                    </a:p>
                    <a:p>
                      <a:endParaRPr lang="uk-UA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700" b="0" i="0" u="none" strike="noStrike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</a:t>
                      </a:r>
                      <a:r>
                        <a:rPr lang="uk-UA" sz="1700" b="0" noProof="0" dirty="0" smtClean="0"/>
                        <a:t/>
                      </a:r>
                      <a:br>
                        <a:rPr lang="uk-UA" sz="1700" b="0" noProof="0" dirty="0" smtClean="0"/>
                      </a:br>
                      <a:r>
                        <a:rPr lang="uk-UA" sz="17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 роботодавцю компенсації витрат на оплату праці за працевлаштування внутрішньо переміщених осіб внаслідок проведення бойових дій під час воєнного стану в Україні</a:t>
                      </a:r>
                      <a:endParaRPr lang="uk-UA" sz="1700" b="0" noProof="0" dirty="0" smtClean="0"/>
                    </a:p>
                    <a:p>
                      <a:endParaRPr lang="uk-UA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</a:t>
                      </a:r>
                      <a:r>
                        <a:rPr lang="ru-RU" b="0" dirty="0" smtClean="0"/>
                        <a:t/>
                      </a:r>
                      <a:br>
                        <a:rPr lang="ru-RU" b="0" dirty="0" smtClean="0"/>
                      </a:br>
                      <a:r>
                        <a:rPr lang="uk-UA" sz="18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 допомоги по частковому безробіттю</a:t>
                      </a:r>
                      <a:endParaRPr lang="uk-UA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7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</a:t>
                      </a:r>
                      <a:br>
                        <a:rPr lang="uk-UA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 роботодавцям компенсації фактичних </a:t>
                      </a:r>
                      <a:br>
                        <a:rPr lang="uk-UA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витрат за облаштування робочих місць </a:t>
                      </a:r>
                      <a:br>
                        <a:rPr lang="uk-UA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7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працевлаштованих осіб з інвалідністю</a:t>
                      </a:r>
                      <a:endParaRPr lang="uk-UA" sz="17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dk1"/>
                </a:solidFill>
              </a:rPr>
              <a:t>ПОРЯДОК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err="1">
                <a:solidFill>
                  <a:schemeClr val="dk1"/>
                </a:solidFill>
              </a:rPr>
              <a:t>надання</a:t>
            </a:r>
            <a:r>
              <a:rPr lang="ru-RU" sz="2700" b="1" dirty="0">
                <a:solidFill>
                  <a:schemeClr val="dk1"/>
                </a:solidFill>
              </a:rPr>
              <a:t> </a:t>
            </a:r>
            <a:r>
              <a:rPr lang="ru-RU" sz="2700" b="1" dirty="0" err="1">
                <a:solidFill>
                  <a:schemeClr val="dk1"/>
                </a:solidFill>
              </a:rPr>
              <a:t>роботодавцям</a:t>
            </a:r>
            <a:r>
              <a:rPr lang="ru-RU" sz="2700" b="1" dirty="0">
                <a:solidFill>
                  <a:schemeClr val="dk1"/>
                </a:solidFill>
              </a:rPr>
              <a:t> </a:t>
            </a:r>
            <a:r>
              <a:rPr lang="ru-RU" sz="2700" b="1" dirty="0" err="1">
                <a:solidFill>
                  <a:schemeClr val="dk1"/>
                </a:solidFill>
              </a:rPr>
              <a:t>компенсацій</a:t>
            </a:r>
            <a:r>
              <a:rPr lang="ru-RU" sz="2700" b="1" dirty="0">
                <a:solidFill>
                  <a:schemeClr val="dk1"/>
                </a:solidFill>
              </a:rPr>
              <a:t> за </a:t>
            </a:r>
            <a:r>
              <a:rPr lang="ru-RU" sz="2700" b="1" dirty="0" err="1">
                <a:solidFill>
                  <a:schemeClr val="dk1"/>
                </a:solidFill>
              </a:rPr>
              <a:t>працевлаштування</a:t>
            </a:r>
            <a:r>
              <a:rPr lang="ru-RU" sz="2700" b="1" dirty="0">
                <a:solidFill>
                  <a:schemeClr val="dk1"/>
                </a:solidFill>
              </a:rPr>
              <a:t> </a:t>
            </a:r>
            <a:r>
              <a:rPr lang="ru-RU" sz="2700" b="1" dirty="0" err="1">
                <a:solidFill>
                  <a:schemeClr val="dk1"/>
                </a:solidFill>
              </a:rPr>
              <a:t>зареєстрованих</a:t>
            </a:r>
            <a:r>
              <a:rPr lang="ru-RU" sz="2700" b="1" dirty="0">
                <a:solidFill>
                  <a:schemeClr val="dk1"/>
                </a:solidFill>
              </a:rPr>
              <a:t> </a:t>
            </a:r>
            <a:r>
              <a:rPr lang="ru-RU" sz="2700" b="1" dirty="0" err="1">
                <a:solidFill>
                  <a:schemeClr val="dk1"/>
                </a:solidFill>
              </a:rPr>
              <a:t>безробітних</a:t>
            </a:r>
            <a:r>
              <a:rPr lang="ru-RU" sz="2700" b="1" dirty="0">
                <a:solidFill>
                  <a:schemeClr val="dk1"/>
                </a:solidFill>
              </a:rPr>
              <a:t> (Постанова №124)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" y="1600200"/>
          <a:ext cx="12191997" cy="495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999"/>
                <a:gridCol w="4063999"/>
                <a:gridCol w="4063999"/>
              </a:tblGrid>
              <a:tr h="469605">
                <a:tc>
                  <a:txBody>
                    <a:bodyPr/>
                    <a:lstStyle/>
                    <a:p>
                      <a:pPr algn="ctr"/>
                      <a:endParaRPr lang="uk-UA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2843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компенсуються фактичні витрати у розмірі єдиного внеску на загальнообов’язкове державне соціальне страхування за відповідну особу за місяць, за який він сплачений, але не більше подвійного розміру мінімального страхового внеску</a:t>
                      </a:r>
                      <a:endParaRPr lang="uk-UA" sz="24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компенсується 50 відсотків фактичних витрат на оплату праці, але не більше розміру мінімальної заробітної плати, встановленої законодавством на момент виплати</a:t>
                      </a:r>
                      <a:endParaRPr lang="uk-UA" sz="2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компенсується 50 відсотків мінімальної заробітної плати, встановленої законом на момент виплати, за відповідну особу за місяць</a:t>
                      </a:r>
                      <a:endParaRPr lang="uk-UA" sz="2400" b="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03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dcz.gov.ua/sites/default/files/mikrogranty_kroky_2000_x_1200_pyks_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60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12192000" cy="610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2911152">
                <a:tc gridSpan="2"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ПОРЯДОК </a:t>
                      </a:r>
                      <a:r>
                        <a:rPr lang="ru-RU" sz="2800" b="1" dirty="0" err="1" smtClean="0"/>
                        <a:t>компенсації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роботодавцям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частини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фактичних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витрат</a:t>
                      </a:r>
                      <a:r>
                        <a:rPr lang="ru-RU" sz="2800" b="1" dirty="0" smtClean="0"/>
                        <a:t>, </a:t>
                      </a:r>
                      <a:r>
                        <a:rPr lang="ru-RU" sz="2800" b="1" dirty="0" err="1" smtClean="0"/>
                        <a:t>пов’язаних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із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сплатою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єдиного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внеску</a:t>
                      </a:r>
                      <a:r>
                        <a:rPr lang="ru-RU" sz="2800" b="1" dirty="0" smtClean="0"/>
                        <a:t> на </a:t>
                      </a:r>
                      <a:r>
                        <a:rPr lang="ru-RU" sz="2800" b="1" dirty="0" err="1" smtClean="0"/>
                        <a:t>загальнообов’язкове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державне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соціальне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страхування</a:t>
                      </a:r>
                      <a:r>
                        <a:rPr lang="ru-RU" sz="2800" b="1" dirty="0" smtClean="0"/>
                        <a:t> за </a:t>
                      </a:r>
                      <a:r>
                        <a:rPr lang="ru-RU" sz="2800" b="1" dirty="0" err="1" smtClean="0"/>
                        <a:t>працевлаштування</a:t>
                      </a:r>
                      <a:r>
                        <a:rPr lang="ru-RU" sz="2800" b="1" dirty="0" smtClean="0"/>
                        <a:t> на </a:t>
                      </a:r>
                      <a:r>
                        <a:rPr lang="ru-RU" sz="2800" b="1" dirty="0" err="1" smtClean="0"/>
                        <a:t>нові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робочі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місця</a:t>
                      </a:r>
                      <a:r>
                        <a:rPr lang="ru-RU" sz="2800" b="1" dirty="0" smtClean="0"/>
                        <a:t>  (Порядок №338)</a:t>
                      </a:r>
                      <a:endParaRPr lang="uk-UA" sz="28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6077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121920" marR="121920"/>
                </a:tc>
              </a:tr>
              <a:tr h="2629202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Порядок </a:t>
                      </a:r>
                      <a:r>
                        <a:rPr lang="ru-RU" dirty="0" err="1" smtClean="0"/>
                        <a:t>компенсації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роботодавцям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частини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фактичних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витрат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пов’язаних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із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сплатою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єдиного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внеску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загальнообов’язкове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державне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соціальне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страхування</a:t>
                      </a:r>
                      <a:r>
                        <a:rPr lang="ru-RU" dirty="0" smtClean="0"/>
                        <a:t> за </a:t>
                      </a:r>
                      <a:r>
                        <a:rPr lang="ru-RU" dirty="0" err="1" smtClean="0"/>
                        <a:t>працевлаштування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нові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робочі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місця</a:t>
                      </a:r>
                      <a:endParaRPr lang="uk-UA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Порядок </a:t>
                      </a:r>
                      <a:r>
                        <a:rPr lang="ru-RU" dirty="0" err="1" smtClean="0"/>
                        <a:t>компенсації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суб’єктам</a:t>
                      </a:r>
                      <a:r>
                        <a:rPr lang="ru-RU" dirty="0" smtClean="0"/>
                        <a:t> малого </a:t>
                      </a:r>
                      <a:r>
                        <a:rPr lang="ru-RU" dirty="0" err="1" smtClean="0"/>
                        <a:t>підприємництва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фактичних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витрат</a:t>
                      </a:r>
                      <a:r>
                        <a:rPr lang="ru-RU" dirty="0" smtClean="0"/>
                        <a:t> у </a:t>
                      </a:r>
                      <a:r>
                        <a:rPr lang="ru-RU" dirty="0" err="1" smtClean="0"/>
                        <a:t>розмірі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єдиного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внеску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загальнообов’язкове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державне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соціальне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страхування</a:t>
                      </a:r>
                      <a:r>
                        <a:rPr lang="ru-RU" dirty="0" smtClean="0"/>
                        <a:t> за </a:t>
                      </a:r>
                      <a:r>
                        <a:rPr lang="ru-RU" dirty="0" err="1" smtClean="0"/>
                        <a:t>працевлаштування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зареєстрованих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безробітних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нові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робочі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місця</a:t>
                      </a:r>
                      <a:endParaRPr lang="uk-UA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dcz.gov.ua/sites/default/files/33824042301012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497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31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2294509"/>
              </p:ext>
            </p:extLst>
          </p:nvPr>
        </p:nvGraphicFramePr>
        <p:xfrm>
          <a:off x="130628" y="0"/>
          <a:ext cx="12061372" cy="6727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0686"/>
                <a:gridCol w="6030686"/>
              </a:tblGrid>
              <a:tr h="1840624">
                <a:tc gridSpan="2">
                  <a:txBody>
                    <a:bodyPr/>
                    <a:lstStyle/>
                    <a:p>
                      <a:pPr algn="ctr"/>
                      <a:r>
                        <a:rPr lang="uk-UA" sz="4400" dirty="0" smtClean="0"/>
                        <a:t>ПІДТРИМКА</a:t>
                      </a:r>
                      <a:r>
                        <a:rPr lang="uk-UA" sz="4400" baseline="0" dirty="0" smtClean="0"/>
                        <a:t> </a:t>
                      </a:r>
                    </a:p>
                    <a:p>
                      <a:pPr algn="ctr"/>
                      <a:r>
                        <a:rPr lang="uk-UA" sz="4400" baseline="0" dirty="0" smtClean="0"/>
                        <a:t>ВНУТРІШНЬО ПЕРЕМІЩЕНИХ ОСІБ</a:t>
                      </a:r>
                      <a:endParaRPr lang="uk-UA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39742">
                <a:tc gridSpan="2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3470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</a:t>
                      </a:r>
                      <a:r>
                        <a:rPr lang="ru-RU" sz="2400" b="0" dirty="0" smtClean="0"/>
                        <a:t/>
                      </a:r>
                      <a:br>
                        <a:rPr lang="ru-RU" sz="2400" b="0" dirty="0" smtClean="0"/>
                      </a:b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здійснення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заходів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сприяння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зайнятості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повернення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коштів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спрямованих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фінансування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таких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заходів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разі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порушення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гарантій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зайнятості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внутрішньо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переміщених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осіб</a:t>
                      </a:r>
                      <a:endParaRPr lang="uk-UA" sz="2400" b="0" dirty="0" smtClean="0"/>
                    </a:p>
                    <a:p>
                      <a:pPr algn="ctr"/>
                      <a:r>
                        <a:rPr lang="uk-UA" sz="2400" dirty="0" smtClean="0"/>
                        <a:t>(Порядок 696)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</a:t>
                      </a:r>
                      <a:r>
                        <a:rPr lang="ru-RU" sz="2400" b="0" dirty="0" smtClean="0"/>
                        <a:t/>
                      </a:r>
                      <a:br>
                        <a:rPr lang="ru-RU" sz="2400" b="0" dirty="0" smtClean="0"/>
                      </a:b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надання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роботодавцю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компенсації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витрат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оплату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праці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працевлаштування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внутрішньо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переміщених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осіб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внаслідок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проведення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бойових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дій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воєнного</a:t>
                      </a:r>
                      <a:r>
                        <a:rPr lang="ru-RU" sz="2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стану в </a:t>
                      </a:r>
                      <a:r>
                        <a:rPr lang="ru-RU" sz="24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Україні</a:t>
                      </a:r>
                      <a:endParaRPr lang="uk-UA" sz="2400" b="0" dirty="0" smtClean="0"/>
                    </a:p>
                    <a:p>
                      <a:pPr algn="ctr"/>
                      <a:r>
                        <a:rPr lang="uk-UA" sz="2400" dirty="0" smtClean="0"/>
                        <a:t>(Порядок 331)</a:t>
                      </a: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860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455</Words>
  <Application>Microsoft Office PowerPoint</Application>
  <PresentationFormat>Произвольный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1_Тема Office</vt:lpstr>
      <vt:lpstr>2_Тема Office</vt:lpstr>
      <vt:lpstr>3_Тема Office</vt:lpstr>
      <vt:lpstr>Слайд 1</vt:lpstr>
      <vt:lpstr>Слайд 2</vt:lpstr>
      <vt:lpstr>Слайд 3</vt:lpstr>
      <vt:lpstr>ПОРЯДОК надання роботодавцям компенсацій за працевлаштування зареєстрованих безробітних (Постанова №124)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DELL</dc:creator>
  <cp:lastModifiedBy>user</cp:lastModifiedBy>
  <cp:revision>28</cp:revision>
  <dcterms:created xsi:type="dcterms:W3CDTF">2023-05-04T13:35:46Z</dcterms:created>
  <dcterms:modified xsi:type="dcterms:W3CDTF">2024-01-03T08:48:47Z</dcterms:modified>
</cp:coreProperties>
</file>